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310" r:id="rId3"/>
    <p:sldId id="257" r:id="rId4"/>
    <p:sldId id="259" r:id="rId5"/>
    <p:sldId id="266" r:id="rId6"/>
    <p:sldId id="316" r:id="rId7"/>
    <p:sldId id="311" r:id="rId8"/>
    <p:sldId id="315" r:id="rId9"/>
    <p:sldId id="277" r:id="rId10"/>
    <p:sldId id="276" r:id="rId11"/>
    <p:sldId id="312" r:id="rId12"/>
    <p:sldId id="308" r:id="rId13"/>
    <p:sldId id="278" r:id="rId14"/>
    <p:sldId id="279" r:id="rId15"/>
    <p:sldId id="291" r:id="rId16"/>
    <p:sldId id="304" r:id="rId17"/>
    <p:sldId id="295" r:id="rId18"/>
    <p:sldId id="299" r:id="rId19"/>
    <p:sldId id="305" r:id="rId20"/>
    <p:sldId id="297" r:id="rId21"/>
    <p:sldId id="301" r:id="rId22"/>
    <p:sldId id="280" r:id="rId23"/>
    <p:sldId id="300" r:id="rId24"/>
    <p:sldId id="302" r:id="rId25"/>
    <p:sldId id="284" r:id="rId26"/>
    <p:sldId id="303" r:id="rId27"/>
    <p:sldId id="286" r:id="rId28"/>
    <p:sldId id="287" r:id="rId29"/>
    <p:sldId id="313" r:id="rId30"/>
    <p:sldId id="288" r:id="rId31"/>
    <p:sldId id="290" r:id="rId32"/>
    <p:sldId id="289" r:id="rId33"/>
    <p:sldId id="292" r:id="rId34"/>
    <p:sldId id="314" r:id="rId35"/>
    <p:sldId id="282"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36473"/>
    <a:srgbClr val="507675"/>
    <a:srgbClr val="4C4C7A"/>
    <a:srgbClr val="55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13" autoAdjust="0"/>
  </p:normalViewPr>
  <p:slideViewPr>
    <p:cSldViewPr snapToGrid="0">
      <p:cViewPr varScale="1">
        <p:scale>
          <a:sx n="73" d="100"/>
          <a:sy n="73"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21895-D7E0-4B82-B187-9D11C029E15E}" type="datetimeFigureOut">
              <a:rPr lang="zh-CN" altLang="en-US" smtClean="0"/>
              <a:t>2020/5/7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C2022-E575-4F34-92FA-799E62809BB8}" type="slidenum">
              <a:rPr lang="zh-CN" altLang="en-US" smtClean="0"/>
              <a:t>‹#›</a:t>
            </a:fld>
            <a:endParaRPr lang="zh-CN" altLang="en-US"/>
          </a:p>
        </p:txBody>
      </p:sp>
    </p:spTree>
    <p:extLst>
      <p:ext uri="{BB962C8B-B14F-4D97-AF65-F5344CB8AC3E}">
        <p14:creationId xmlns:p14="http://schemas.microsoft.com/office/powerpoint/2010/main" val="169369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增加作者单位信息</a:t>
            </a:r>
            <a:r>
              <a:rPr lang="en-US" altLang="zh-CN" dirty="0"/>
              <a:t>(</a:t>
            </a:r>
            <a:r>
              <a:rPr lang="zh-CN" altLang="en-US" dirty="0"/>
              <a:t>至少具体到学校</a:t>
            </a:r>
            <a:r>
              <a:rPr lang="en-US" altLang="zh-CN" dirty="0"/>
              <a:t>)</a:t>
            </a:r>
            <a:r>
              <a:rPr lang="zh-CN" altLang="en-US" dirty="0"/>
              <a:t>，增加开会做报告的</a:t>
            </a:r>
            <a:r>
              <a:rPr lang="zh-CN" altLang="en-US" dirty="0" smtClean="0"/>
              <a:t>年月</a:t>
            </a:r>
            <a:endParaRPr lang="en-US" altLang="zh-CN" dirty="0" smtClean="0"/>
          </a:p>
          <a:p>
            <a:endParaRPr lang="zh-CN" altLang="en-US" dirty="0"/>
          </a:p>
        </p:txBody>
      </p:sp>
      <p:sp>
        <p:nvSpPr>
          <p:cNvPr id="4" name="灯片编号占位符 3"/>
          <p:cNvSpPr>
            <a:spLocks noGrp="1"/>
          </p:cNvSpPr>
          <p:nvPr>
            <p:ph type="sldNum" sz="quarter" idx="5"/>
          </p:nvPr>
        </p:nvSpPr>
        <p:spPr/>
        <p:txBody>
          <a:bodyPr/>
          <a:lstStyle/>
          <a:p>
            <a:fld id="{3D7C2022-E575-4F34-92FA-799E62809BB8}" type="slidenum">
              <a:rPr lang="zh-CN" altLang="en-US" smtClean="0"/>
              <a:t>1</a:t>
            </a:fld>
            <a:endParaRPr lang="zh-CN" altLang="en-US"/>
          </a:p>
        </p:txBody>
      </p:sp>
    </p:spTree>
    <p:extLst>
      <p:ext uri="{BB962C8B-B14F-4D97-AF65-F5344CB8AC3E}">
        <p14:creationId xmlns:p14="http://schemas.microsoft.com/office/powerpoint/2010/main" val="357587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Answering the above research questions is not easy. The major challenges are two-fold. The ﬁrst challenge is learning-testing asymmetry. Speciﬁcally, one can collect (pure) trafﬁc traces as training samples and learn the trafﬁc patterns of an IoT device in a (clean) controlled testbed. However, when ISPs subsequently test the learned trafﬁc patterns in their managed networks for detecting IoT devices, they may not be able to extract (pure) trafﬁc traces as testing samples. The reason is that many devices are deployed behind NAT, making all devices (e.g., PCs and smartphones) behind NAT share the same IP address. The extracted trafﬁc traces associated with such an IP address then become a mixture of trafﬁc traces produced by different devices. Therefore, ISPs have no idea which traces constitute a pure testing sample. The second challenge is that simple features like external IP addresses that IoT devices contact are not reliable because they may change across networks due to content delivery network (CDN). Moreover, these simple features may not work in detection as many different IoT devices use the same cloud services.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152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14</a:t>
            </a:fld>
            <a:endParaRPr lang="zh-CN" altLang="en-US"/>
          </a:p>
        </p:txBody>
      </p:sp>
    </p:spTree>
    <p:extLst>
      <p:ext uri="{BB962C8B-B14F-4D97-AF65-F5344CB8AC3E}">
        <p14:creationId xmlns:p14="http://schemas.microsoft.com/office/powerpoint/2010/main" val="125392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Explain why</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15</a:t>
            </a:fld>
            <a:endParaRPr lang="zh-CN" altLang="en-US"/>
          </a:p>
        </p:txBody>
      </p:sp>
    </p:spTree>
    <p:extLst>
      <p:ext uri="{BB962C8B-B14F-4D97-AF65-F5344CB8AC3E}">
        <p14:creationId xmlns:p14="http://schemas.microsoft.com/office/powerpoint/2010/main" val="154380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16</a:t>
            </a:fld>
            <a:endParaRPr lang="zh-CN" altLang="en-US"/>
          </a:p>
        </p:txBody>
      </p:sp>
    </p:spTree>
    <p:extLst>
      <p:ext uri="{BB962C8B-B14F-4D97-AF65-F5344CB8AC3E}">
        <p14:creationId xmlns:p14="http://schemas.microsoft.com/office/powerpoint/2010/main" val="376854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17</a:t>
            </a:fld>
            <a:endParaRPr lang="zh-CN" altLang="en-US"/>
          </a:p>
        </p:txBody>
      </p:sp>
    </p:spTree>
    <p:extLst>
      <p:ext uri="{BB962C8B-B14F-4D97-AF65-F5344CB8AC3E}">
        <p14:creationId xmlns:p14="http://schemas.microsoft.com/office/powerpoint/2010/main" val="314367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18</a:t>
            </a:fld>
            <a:endParaRPr lang="zh-CN" altLang="en-US"/>
          </a:p>
        </p:txBody>
      </p:sp>
    </p:spTree>
    <p:extLst>
      <p:ext uri="{BB962C8B-B14F-4D97-AF65-F5344CB8AC3E}">
        <p14:creationId xmlns:p14="http://schemas.microsoft.com/office/powerpoint/2010/main" val="2160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19</a:t>
            </a:fld>
            <a:endParaRPr lang="zh-CN" altLang="en-US"/>
          </a:p>
        </p:txBody>
      </p:sp>
    </p:spTree>
    <p:extLst>
      <p:ext uri="{BB962C8B-B14F-4D97-AF65-F5344CB8AC3E}">
        <p14:creationId xmlns:p14="http://schemas.microsoft.com/office/powerpoint/2010/main" val="3025461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20</a:t>
            </a:fld>
            <a:endParaRPr lang="zh-CN" altLang="en-US"/>
          </a:p>
        </p:txBody>
      </p:sp>
    </p:spTree>
    <p:extLst>
      <p:ext uri="{BB962C8B-B14F-4D97-AF65-F5344CB8AC3E}">
        <p14:creationId xmlns:p14="http://schemas.microsoft.com/office/powerpoint/2010/main" val="190274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algorithm to generating the SPs.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21</a:t>
            </a:fld>
            <a:endParaRPr lang="zh-CN" altLang="en-US"/>
          </a:p>
        </p:txBody>
      </p:sp>
    </p:spTree>
    <p:extLst>
      <p:ext uri="{BB962C8B-B14F-4D97-AF65-F5344CB8AC3E}">
        <p14:creationId xmlns:p14="http://schemas.microsoft.com/office/powerpoint/2010/main" val="158021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Noise or something  cause lots</a:t>
            </a:r>
            <a:r>
              <a:rPr lang="en-US" altLang="zh-CN" baseline="0" dirty="0"/>
              <a:t> of </a:t>
            </a:r>
            <a:r>
              <a:rPr lang="en-US" altLang="zh-CN" baseline="0" dirty="0" err="1"/>
              <a:t>differet</a:t>
            </a:r>
            <a:r>
              <a:rPr lang="en-US" altLang="zh-CN" baseline="0" dirty="0"/>
              <a:t> SPs.</a:t>
            </a:r>
            <a:endParaRPr lang="en-US" altLang="zh-CN"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22</a:t>
            </a:fld>
            <a:endParaRPr lang="zh-CN" altLang="en-US"/>
          </a:p>
        </p:txBody>
      </p:sp>
    </p:spTree>
    <p:extLst>
      <p:ext uri="{BB962C8B-B14F-4D97-AF65-F5344CB8AC3E}">
        <p14:creationId xmlns:p14="http://schemas.microsoft.com/office/powerpoint/2010/main" val="8630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Answering the above research questions is not easy. The major challenges are two-fold. The ﬁrst challenge is learning-testing asymmetry. Speciﬁcally, one can collect (pure) trafﬁc traces as training samples and learn the trafﬁc patterns of an IoT device in a (clean) controlled testbed. However, when ISPs subsequently test the learned trafﬁc patterns in their managed networks for detecting IoT devices, they may not be able to extract (pure) trafﬁc traces as testing samples. The reason is that many devices are deployed behind NAT, making all devices (e.g., PCs and smartphones) behind NAT share the same IP address. The extracted trafﬁc traces associated with such an IP address then become a mixture of trafﬁc traces produced by different devices. Therefore, ISPs have no idea which traces constitute a pure testing sample. The second challenge is that simple features like external IP addresses that IoT devices contact are not reliable because they may change across networks due to content delivery network (CDN). Moreover, these simple features may not work in detection as many different IoT devices use the same cloud services.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882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23</a:t>
            </a:fld>
            <a:endParaRPr lang="zh-CN" altLang="en-US"/>
          </a:p>
        </p:txBody>
      </p:sp>
    </p:spTree>
    <p:extLst>
      <p:ext uri="{BB962C8B-B14F-4D97-AF65-F5344CB8AC3E}">
        <p14:creationId xmlns:p14="http://schemas.microsoft.com/office/powerpoint/2010/main" val="172444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24</a:t>
            </a:fld>
            <a:endParaRPr lang="zh-CN" altLang="en-US"/>
          </a:p>
        </p:txBody>
      </p:sp>
    </p:spTree>
    <p:extLst>
      <p:ext uri="{BB962C8B-B14F-4D97-AF65-F5344CB8AC3E}">
        <p14:creationId xmlns:p14="http://schemas.microsoft.com/office/powerpoint/2010/main" val="216741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Obviously, </a:t>
            </a:r>
            <a:r>
              <a:rPr lang="en-US" altLang="zh-CN" dirty="0"/>
              <a:t>they are different. But</a:t>
            </a:r>
            <a:r>
              <a:rPr lang="en-US" altLang="zh-CN" baseline="0" dirty="0"/>
              <a:t> false positives could happen if we only use one SP. So we need to combine them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a:t>
            </a:r>
            <a:r>
              <a:rPr lang="en-US" altLang="zh-CN" dirty="0"/>
              <a:t>reason why we employ CNN is that it can automatically extract long-term patterns of individual SPs and spatial-temporal correlation across different SPs</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25</a:t>
            </a:fld>
            <a:endParaRPr lang="zh-CN" altLang="en-US"/>
          </a:p>
        </p:txBody>
      </p:sp>
    </p:spTree>
    <p:extLst>
      <p:ext uri="{BB962C8B-B14F-4D97-AF65-F5344CB8AC3E}">
        <p14:creationId xmlns:p14="http://schemas.microsoft.com/office/powerpoint/2010/main" val="299578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By leveraging the SP matching representation, we choose CNN to detect IoT devices and estimate their population. The reason why we employ CNN is that it can automatically extract long-term patterns of individual SPs and spatial-temporal correlation across different SPs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26</a:t>
            </a:fld>
            <a:endParaRPr lang="zh-CN" altLang="en-US"/>
          </a:p>
        </p:txBody>
      </p:sp>
    </p:spTree>
    <p:extLst>
      <p:ext uri="{BB962C8B-B14F-4D97-AF65-F5344CB8AC3E}">
        <p14:creationId xmlns:p14="http://schemas.microsoft.com/office/powerpoint/2010/main" val="1804891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27</a:t>
            </a:fld>
            <a:endParaRPr lang="zh-CN" altLang="en-US"/>
          </a:p>
        </p:txBody>
      </p:sp>
    </p:spTree>
    <p:extLst>
      <p:ext uri="{BB962C8B-B14F-4D97-AF65-F5344CB8AC3E}">
        <p14:creationId xmlns:p14="http://schemas.microsoft.com/office/powerpoint/2010/main" val="3348872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28</a:t>
            </a:fld>
            <a:endParaRPr lang="zh-CN" altLang="en-US"/>
          </a:p>
        </p:txBody>
      </p:sp>
    </p:spTree>
    <p:extLst>
      <p:ext uri="{BB962C8B-B14F-4D97-AF65-F5344CB8AC3E}">
        <p14:creationId xmlns:p14="http://schemas.microsoft.com/office/powerpoint/2010/main" val="250191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Answering the above research questions is not easy. The major challenges are two-fold. The ﬁrst challenge is learning-testing asymmetry. Speciﬁcally, one can collect (pure) trafﬁc traces as training samples and learn the trafﬁc patterns of an IoT device in a (clean) controlled testbed. However, when ISPs subsequently test the learned trafﬁc patterns in their managed networks for detecting IoT devices, they may not be able to extract (pure) trafﬁc traces as testing samples. The reason is that many devices are deployed behind NAT, making all devices (e.g., PCs and smartphones) behind NAT share the same IP address. The extracted trafﬁc traces associated with such an IP address then become a mixture of trafﬁc traces produced by different devices. Therefore, ISPs have no idea which traces constitute a pure testing sample. The second challenge is that simple features like external IP addresses that IoT devices contact are not reliable because they may change across networks due to content delivery network (CDN). Moreover, these simple features may not work in detection as many different IoT devices use the same cloud services.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6319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To test that</a:t>
            </a:r>
            <a:r>
              <a:rPr lang="en-US" altLang="zh-CN" sz="1200" baseline="0" dirty="0" smtClean="0">
                <a:latin typeface="Times New Roman" panose="02020603050405020304" pitchFamily="18" charset="0"/>
                <a:cs typeface="Times New Roman" panose="02020603050405020304" pitchFamily="18" charset="0"/>
              </a:rPr>
              <a:t>  if our model can </a:t>
            </a:r>
            <a:r>
              <a:rPr lang="zh-CN" altLang="en-US" sz="1200" dirty="0" smtClean="0">
                <a:latin typeface="Times New Roman" panose="02020603050405020304" pitchFamily="18" charset="0"/>
                <a:cs typeface="Times New Roman" panose="02020603050405020304" pitchFamily="18" charset="0"/>
              </a:rPr>
              <a:t>identify a given type of IoT device from an ISP’s perspective</a:t>
            </a:r>
            <a:r>
              <a:rPr lang="en-US" altLang="zh-CN" sz="1200" dirty="0" smtClean="0">
                <a:latin typeface="Times New Roman" panose="02020603050405020304" pitchFamily="18" charset="0"/>
                <a:cs typeface="Times New Roman" panose="02020603050405020304" pitchFamily="18" charset="0"/>
              </a:rPr>
              <a:t>.</a:t>
            </a:r>
          </a:p>
          <a:p>
            <a:endParaRPr lang="en-US" altLang="zh-CN" dirty="0"/>
          </a:p>
          <a:p>
            <a:endParaRPr lang="en-US" altLang="zh-CN" dirty="0"/>
          </a:p>
          <a:p>
            <a:r>
              <a:rPr lang="en-US" altLang="zh-CN" dirty="0"/>
              <a:t>Therefore, to ensure the scalability of our system, we train two CNNs for each IoT device. One is for detection and works continuously. The other is for population estimation and is only launched upon successful detection of the target IoT device. </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31</a:t>
            </a:fld>
            <a:endParaRPr lang="zh-CN" altLang="en-US"/>
          </a:p>
        </p:txBody>
      </p:sp>
    </p:spTree>
    <p:extLst>
      <p:ext uri="{BB962C8B-B14F-4D97-AF65-F5344CB8AC3E}">
        <p14:creationId xmlns:p14="http://schemas.microsoft.com/office/powerpoint/2010/main" val="1884196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We perform population estimation test with a maximum number of 100, and the average error is less than 5%. </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32</a:t>
            </a:fld>
            <a:endParaRPr lang="zh-CN" altLang="en-US"/>
          </a:p>
        </p:txBody>
      </p:sp>
    </p:spTree>
    <p:extLst>
      <p:ext uri="{BB962C8B-B14F-4D97-AF65-F5344CB8AC3E}">
        <p14:creationId xmlns:p14="http://schemas.microsoft.com/office/powerpoint/2010/main" val="2820424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a:t>
            </a:r>
            <a:r>
              <a:rPr lang="en-US" altLang="zh-CN" dirty="0" smtClean="0"/>
              <a:t>small</a:t>
            </a:r>
            <a:r>
              <a:rPr lang="en-US" altLang="zh-CN" baseline="0" dirty="0" smtClean="0"/>
              <a:t> experiment on the </a:t>
            </a:r>
            <a:r>
              <a:rPr lang="en-US" altLang="zh-CN" dirty="0" smtClean="0">
                <a:latin typeface="Times New Roman" panose="02020603050405020304" pitchFamily="18" charset="0"/>
                <a:cs typeface="Times New Roman" panose="02020603050405020304" pitchFamily="18" charset="0"/>
              </a:rPr>
              <a:t>User-IoT Interaction Detection</a:t>
            </a:r>
          </a:p>
          <a:p>
            <a:r>
              <a:rPr lang="en-US" altLang="zh-CN" dirty="0" smtClean="0">
                <a:latin typeface="Times New Roman" panose="02020603050405020304" pitchFamily="18" charset="0"/>
                <a:cs typeface="Times New Roman" panose="02020603050405020304" pitchFamily="18" charset="0"/>
              </a:rPr>
              <a:t>Here is the precision, recall and F-score of several with two devices, If we just use</a:t>
            </a:r>
            <a:r>
              <a:rPr lang="en-US" altLang="zh-CN" baseline="0" dirty="0" smtClean="0">
                <a:latin typeface="Times New Roman" panose="02020603050405020304" pitchFamily="18" charset="0"/>
                <a:cs typeface="Times New Roman" panose="02020603050405020304" pitchFamily="18" charset="0"/>
              </a:rPr>
              <a:t> one SP to match the traffic</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33</a:t>
            </a:fld>
            <a:endParaRPr lang="zh-CN" altLang="en-US"/>
          </a:p>
        </p:txBody>
      </p:sp>
    </p:spTree>
    <p:extLst>
      <p:ext uri="{BB962C8B-B14F-4D97-AF65-F5344CB8AC3E}">
        <p14:creationId xmlns:p14="http://schemas.microsoft.com/office/powerpoint/2010/main" val="1293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a:t>
            </a:r>
            <a:r>
              <a:rPr lang="en-US" altLang="zh-CN" dirty="0" smtClean="0"/>
              <a:t>it makes us think such a problem</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3</a:t>
            </a:fld>
            <a:endParaRPr lang="zh-CN" altLang="en-US"/>
          </a:p>
        </p:txBody>
      </p:sp>
    </p:spTree>
    <p:extLst>
      <p:ext uri="{BB962C8B-B14F-4D97-AF65-F5344CB8AC3E}">
        <p14:creationId xmlns:p14="http://schemas.microsoft.com/office/powerpoint/2010/main" val="3950183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367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Advantage of </a:t>
            </a:r>
            <a:r>
              <a:rPr lang="en-US" altLang="zh-CN" sz="1200" dirty="0">
                <a:latin typeface="Times New Roman" panose="02020603050405020304" pitchFamily="18" charset="0"/>
                <a:cs typeface="Times New Roman" panose="02020603050405020304" pitchFamily="18" charset="0"/>
              </a:rPr>
              <a:t>Passively Fingerprinting</a:t>
            </a:r>
            <a:endParaRPr lang="zh-CN" altLang="en-US"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4</a:t>
            </a:fld>
            <a:endParaRPr lang="zh-CN" altLang="en-US"/>
          </a:p>
        </p:txBody>
      </p:sp>
    </p:spTree>
    <p:extLst>
      <p:ext uri="{BB962C8B-B14F-4D97-AF65-F5344CB8AC3E}">
        <p14:creationId xmlns:p14="http://schemas.microsoft.com/office/powerpoint/2010/main" val="234168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under ideal conditions, get traffic</a:t>
            </a:r>
            <a:r>
              <a:rPr lang="en-US" altLang="zh-CN" sz="1200" b="0" i="0" kern="1200" baseline="0" dirty="0">
                <a:solidFill>
                  <a:schemeClr val="tx1"/>
                </a:solidFill>
                <a:effectLst/>
                <a:latin typeface="+mn-lt"/>
                <a:ea typeface="+mn-ea"/>
                <a:cs typeface="+mn-cs"/>
              </a:rPr>
              <a:t> from home router</a:t>
            </a:r>
          </a:p>
          <a:p>
            <a:endParaRPr lang="en-US" altLang="zh-CN"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Answering the above research questions is not easy. The major challenges are two-fold. The ﬁrst challenge is learning-testing asymmetry. Speciﬁcally, one can collect (pure) trafﬁc traces as training samples and learn the trafﬁc patterns of an IoT device in a (clean) controlled testbed. However, when ISPs subsequently test the learned trafﬁc patterns in their managed networks for detecting IoT devices, they may not be able to extract (pure) trafﬁc traces as testing samples. The reason is that many devices are deployed behind NAT, making all devices (e.g., PCs and smartphones) behind NAT share the same IP address. The extracted trafﬁc traces associated with such an IP address then become a mixture of trafﬁc traces produced by different devices. Therefore, ISPs have no idea which traces constitute a pure testing sample. The second challenge is that simple features like external IP addresses that IoT devices contact are not reliable because they may change across networks due to content delivery network (CDN). Moreover, these simple features may not work in detection as many different IoT devices use the same cloud services.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4388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take a look at the traffic statistics to better understand the Internet of things devices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740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Sankey diagram of Amazon echo trafﬁc. Bars from left to right represent device name, WAN or LAN, protocol, server IP address, and port. “None” means that the protocol ICMP has no port.</a:t>
            </a:r>
          </a:p>
          <a:p>
            <a:pPr marL="0" indent="0">
              <a:buNone/>
            </a:pPr>
            <a:r>
              <a:rPr lang="en-US" altLang="zh-CN" dirty="0"/>
              <a:t>We see that Amazon Echo communicates with diverse protocols, a large number of local/external server IP addresses, and distinct ports offering various services.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C2022-E575-4F34-92FA-799E62809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086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dirty="0"/>
              <a:t>Initialization: Before using a new IoT device, one needs to conﬁgure the parameters of the device, and the conﬁgurations depend on the speciﬁc function. A new IoT device then enters the initialization state upon the ﬁrst time it connects to the server. Some major tasks of such initialization include WiFi settings, authentication, and app-device binding. </a:t>
            </a:r>
          </a:p>
          <a:p>
            <a:pPr marL="228600" indent="-228600">
              <a:buAutoNum type="arabicParenR"/>
            </a:pPr>
            <a:r>
              <a:rPr lang="en-US" altLang="zh-CN" dirty="0"/>
              <a:t> Idle: At the idle state, no functional task is executed by the device, but heartbeat trafﬁc takes place over a persistent connection between the device and the server. Consequently, most devices remain sending and receiving packets which constitute the idle-state trafﬁc. </a:t>
            </a:r>
          </a:p>
          <a:p>
            <a:pPr marL="228600" indent="-228600">
              <a:buAutoNum type="arabicParenR" startAt="3"/>
            </a:pPr>
            <a:r>
              <a:rPr lang="en-US" altLang="zh-CN" dirty="0" smtClean="0"/>
              <a:t>Active</a:t>
            </a:r>
            <a:r>
              <a:rPr lang="en-US" altLang="zh-CN" dirty="0"/>
              <a:t>: When one interacts with an IoT device (e.g., voices and videos control, commands from mobile apps), the IoT device is updating its ﬁrmware, or a scheduled-task comes to execution, the device is in an active state and produces active-state trafﬁc. A device is active when it is running certain tasks exclusive of those during initialization. </a:t>
            </a:r>
            <a:endParaRPr lang="en-US" altLang="zh-CN" dirty="0" smtClean="0"/>
          </a:p>
        </p:txBody>
      </p:sp>
      <p:sp>
        <p:nvSpPr>
          <p:cNvPr id="4" name="灯片编号占位符 3"/>
          <p:cNvSpPr>
            <a:spLocks noGrp="1"/>
          </p:cNvSpPr>
          <p:nvPr>
            <p:ph type="sldNum" sz="quarter" idx="10"/>
          </p:nvPr>
        </p:nvSpPr>
        <p:spPr/>
        <p:txBody>
          <a:bodyPr/>
          <a:lstStyle/>
          <a:p>
            <a:fld id="{3D7C2022-E575-4F34-92FA-799E62809BB8}" type="slidenum">
              <a:rPr lang="zh-CN" altLang="en-US" smtClean="0"/>
              <a:t>9</a:t>
            </a:fld>
            <a:endParaRPr lang="zh-CN" altLang="en-US"/>
          </a:p>
        </p:txBody>
      </p:sp>
    </p:spTree>
    <p:extLst>
      <p:ext uri="{BB962C8B-B14F-4D97-AF65-F5344CB8AC3E}">
        <p14:creationId xmlns:p14="http://schemas.microsoft.com/office/powerpoint/2010/main" val="118365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Some flows are highly repetitive and have a certain pattern there.(Both UDP UP and Down)</a:t>
            </a:r>
          </a:p>
          <a:p>
            <a:pPr marL="0" indent="0">
              <a:buNone/>
            </a:pPr>
            <a:r>
              <a:rPr lang="en-US" altLang="zh-CN" dirty="0"/>
              <a:t>This kind of repetition is common in almost all of the IoT devices.</a:t>
            </a:r>
            <a:endParaRPr lang="zh-CN" altLang="en-US" dirty="0"/>
          </a:p>
        </p:txBody>
      </p:sp>
      <p:sp>
        <p:nvSpPr>
          <p:cNvPr id="4" name="灯片编号占位符 3"/>
          <p:cNvSpPr>
            <a:spLocks noGrp="1"/>
          </p:cNvSpPr>
          <p:nvPr>
            <p:ph type="sldNum" sz="quarter" idx="10"/>
          </p:nvPr>
        </p:nvSpPr>
        <p:spPr/>
        <p:txBody>
          <a:bodyPr/>
          <a:lstStyle/>
          <a:p>
            <a:fld id="{3D7C2022-E575-4F34-92FA-799E62809BB8}" type="slidenum">
              <a:rPr lang="zh-CN" altLang="en-US" smtClean="0"/>
              <a:t>10</a:t>
            </a:fld>
            <a:endParaRPr lang="zh-CN" altLang="en-US"/>
          </a:p>
        </p:txBody>
      </p:sp>
    </p:spTree>
    <p:extLst>
      <p:ext uri="{BB962C8B-B14F-4D97-AF65-F5344CB8AC3E}">
        <p14:creationId xmlns:p14="http://schemas.microsoft.com/office/powerpoint/2010/main" val="126227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326637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225182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45142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28171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199138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356360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224919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271160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350065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378545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C5AE19-5B48-451A-B5BE-97D5C186F8D5}" type="datetimeFigureOut">
              <a:rPr lang="zh-CN" altLang="en-US" smtClean="0"/>
              <a:t>2020/5/7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351516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5AE19-5B48-451A-B5BE-97D5C186F8D5}" type="datetimeFigureOut">
              <a:rPr lang="zh-CN" altLang="en-US" smtClean="0"/>
              <a:t>2020/5/7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D1E3A-2059-45BD-8B6F-9FE5FF0AE19A}" type="slidenum">
              <a:rPr lang="zh-CN" altLang="en-US" smtClean="0"/>
              <a:t>‹#›</a:t>
            </a:fld>
            <a:endParaRPr lang="zh-CN" altLang="en-US"/>
          </a:p>
        </p:txBody>
      </p:sp>
    </p:spTree>
    <p:extLst>
      <p:ext uri="{BB962C8B-B14F-4D97-AF65-F5344CB8AC3E}">
        <p14:creationId xmlns:p14="http://schemas.microsoft.com/office/powerpoint/2010/main" val="20091270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658237" y="1603783"/>
            <a:ext cx="10810673" cy="1569660"/>
          </a:xfrm>
          <a:prstGeom prst="rect">
            <a:avLst/>
          </a:prstGeom>
        </p:spPr>
        <p:txBody>
          <a:bodyPr wrap="square">
            <a:spAutoFit/>
          </a:bodyPr>
          <a:lstStyle/>
          <a:p>
            <a:pPr algn="ctr"/>
            <a:r>
              <a:rPr lang="zh-CN" altLang="en-US" sz="4800" dirty="0">
                <a:solidFill>
                  <a:srgbClr val="FF0000"/>
                </a:solidFill>
                <a:latin typeface="Times New Roman" panose="02020603050405020304" pitchFamily="18" charset="0"/>
                <a:cs typeface="Times New Roman" panose="02020603050405020304" pitchFamily="18" charset="0"/>
              </a:rPr>
              <a:t>Pinpointing Hidden IoT Devices </a:t>
            </a:r>
            <a:endParaRPr lang="en-US" altLang="zh-CN" sz="4800" dirty="0">
              <a:solidFill>
                <a:srgbClr val="FF0000"/>
              </a:solidFill>
              <a:latin typeface="Times New Roman" panose="02020603050405020304" pitchFamily="18" charset="0"/>
              <a:cs typeface="Times New Roman" panose="02020603050405020304" pitchFamily="18" charset="0"/>
            </a:endParaRPr>
          </a:p>
          <a:p>
            <a:pPr algn="ctr"/>
            <a:r>
              <a:rPr lang="zh-CN" altLang="en-US" sz="4800" dirty="0">
                <a:solidFill>
                  <a:srgbClr val="FF0000"/>
                </a:solidFill>
                <a:latin typeface="Times New Roman" panose="02020603050405020304" pitchFamily="18" charset="0"/>
                <a:cs typeface="Times New Roman" panose="02020603050405020304" pitchFamily="18" charset="0"/>
              </a:rPr>
              <a:t>via Spatial-temporal Trafﬁc Fingerprinting</a:t>
            </a:r>
          </a:p>
        </p:txBody>
      </p:sp>
      <p:sp>
        <p:nvSpPr>
          <p:cNvPr id="6" name="矩形 5"/>
          <p:cNvSpPr/>
          <p:nvPr/>
        </p:nvSpPr>
        <p:spPr>
          <a:xfrm>
            <a:off x="2517208" y="3445819"/>
            <a:ext cx="7092728" cy="954107"/>
          </a:xfrm>
          <a:prstGeom prst="rect">
            <a:avLst/>
          </a:prstGeom>
        </p:spPr>
        <p:txBody>
          <a:bodyPr wrap="square">
            <a:spAutoFit/>
          </a:bodyPr>
          <a:lstStyle/>
          <a:p>
            <a:pPr algn="ctr"/>
            <a:r>
              <a:rPr lang="zh-CN" altLang="en-US" sz="2800" dirty="0">
                <a:latin typeface="Times New Roman" panose="02020603050405020304" pitchFamily="18" charset="0"/>
                <a:cs typeface="Times New Roman" panose="02020603050405020304" pitchFamily="18" charset="0"/>
              </a:rPr>
              <a:t>Xiaobo Ma</a:t>
            </a:r>
            <a:r>
              <a:rPr lang="en-US" altLang="zh-CN" sz="2800" baseline="300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 </a:t>
            </a:r>
            <a:r>
              <a:rPr lang="zh-CN" altLang="en-US" sz="2800" b="1" u="sng" dirty="0">
                <a:latin typeface="Times New Roman" panose="02020603050405020304" pitchFamily="18" charset="0"/>
                <a:cs typeface="Times New Roman" panose="02020603050405020304" pitchFamily="18" charset="0"/>
              </a:rPr>
              <a:t>Jian Qu</a:t>
            </a:r>
            <a:r>
              <a:rPr lang="en-US" altLang="zh-CN" sz="2800" baseline="300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 Jianfeng Li</a:t>
            </a:r>
            <a:r>
              <a:rPr lang="en-US" altLang="zh-CN" sz="2800" baseline="30000"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algn="ctr"/>
            <a:r>
              <a:rPr lang="zh-CN" altLang="en-US" sz="2800" dirty="0">
                <a:latin typeface="Times New Roman" panose="02020603050405020304" pitchFamily="18" charset="0"/>
                <a:cs typeface="Times New Roman" panose="02020603050405020304" pitchFamily="18" charset="0"/>
              </a:rPr>
              <a:t>John C.S. Lui</a:t>
            </a:r>
            <a:r>
              <a:rPr lang="en-US" altLang="zh-CN" sz="2800" baseline="30000" dirty="0">
                <a:latin typeface="Times New Roman" panose="02020603050405020304" pitchFamily="18" charset="0"/>
                <a:cs typeface="Times New Roman" panose="02020603050405020304" pitchFamily="18" charset="0"/>
              </a:rPr>
              <a:t>2</a:t>
            </a:r>
            <a:r>
              <a:rPr lang="zh-CN" altLang="en-US" sz="2800" dirty="0">
                <a:latin typeface="Times New Roman" panose="02020603050405020304" pitchFamily="18" charset="0"/>
                <a:cs typeface="Times New Roman" panose="02020603050405020304" pitchFamily="18" charset="0"/>
              </a:rPr>
              <a:t>, Zhenhua Li</a:t>
            </a:r>
            <a:r>
              <a:rPr lang="en-US" altLang="zh-CN" sz="2800" baseline="30000" dirty="0">
                <a:latin typeface="Times New Roman" panose="02020603050405020304" pitchFamily="18" charset="0"/>
                <a:cs typeface="Times New Roman" panose="02020603050405020304" pitchFamily="18" charset="0"/>
              </a:rPr>
              <a:t>3</a:t>
            </a:r>
            <a:r>
              <a:rPr lang="zh-CN" altLang="en-US" sz="2800" dirty="0">
                <a:latin typeface="Times New Roman" panose="02020603050405020304" pitchFamily="18" charset="0"/>
                <a:cs typeface="Times New Roman" panose="02020603050405020304" pitchFamily="18" charset="0"/>
              </a:rPr>
              <a:t>, Xiaohong Guan</a:t>
            </a:r>
            <a:r>
              <a:rPr lang="en-US" altLang="zh-CN" sz="2800" baseline="30000" dirty="0">
                <a:latin typeface="Times New Roman" panose="02020603050405020304" pitchFamily="18" charset="0"/>
                <a:cs typeface="Times New Roman" panose="02020603050405020304" pitchFamily="18" charset="0"/>
              </a:rPr>
              <a:t>1</a:t>
            </a:r>
          </a:p>
        </p:txBody>
      </p:sp>
      <p:sp>
        <p:nvSpPr>
          <p:cNvPr id="7" name="文本框 6"/>
          <p:cNvSpPr txBox="1"/>
          <p:nvPr/>
        </p:nvSpPr>
        <p:spPr>
          <a:xfrm>
            <a:off x="3112939" y="6162434"/>
            <a:ext cx="5901266"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IEEE INFOCOM, July 2020</a:t>
            </a:r>
            <a:endParaRPr lang="zh-CN" altLang="en-US" sz="2800" dirty="0">
              <a:latin typeface="Times New Roman" panose="02020603050405020304" pitchFamily="18" charset="0"/>
              <a:cs typeface="Times New Roman" panose="02020603050405020304" pitchFamily="18" charset="0"/>
            </a:endParaRPr>
          </a:p>
        </p:txBody>
      </p:sp>
      <p:pic>
        <p:nvPicPr>
          <p:cNvPr id="1026" name="Picture 2" descr="http://vi.xjtu.edu.cn/__local/F/E8/29/5A67EFBA7FCF8AC18A58E90E580_464EBA76_17EC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5" y="114128"/>
            <a:ext cx="3505200" cy="938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清华大学校徽带校名图案图片素材|png - 设计盒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642" y="0"/>
            <a:ext cx="2917825" cy="10860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065" y="153871"/>
            <a:ext cx="4429935" cy="89834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950632" y="4516513"/>
            <a:ext cx="8026400" cy="1815882"/>
          </a:xfrm>
          <a:prstGeom prst="rect">
            <a:avLst/>
          </a:prstGeom>
          <a:noFill/>
        </p:spPr>
        <p:txBody>
          <a:bodyPr wrap="square" rtlCol="0">
            <a:spAutoFit/>
          </a:bodyPr>
          <a:lstStyle/>
          <a:p>
            <a:pPr algn="ctr"/>
            <a:r>
              <a:rPr lang="en-US" altLang="zh-CN" sz="2800" baseline="300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cs typeface="Times New Roman" panose="02020603050405020304" pitchFamily="18" charset="0"/>
              </a:rPr>
              <a:t>Xi’an </a:t>
            </a:r>
            <a:r>
              <a:rPr lang="en-US" altLang="zh-CN" sz="2800" dirty="0" err="1">
                <a:latin typeface="Times New Roman" panose="02020603050405020304" pitchFamily="18" charset="0"/>
                <a:cs typeface="Times New Roman" panose="02020603050405020304" pitchFamily="18" charset="0"/>
              </a:rPr>
              <a:t>Jiaotong</a:t>
            </a:r>
            <a:r>
              <a:rPr lang="en-US" altLang="zh-CN" sz="2800" dirty="0">
                <a:latin typeface="Times New Roman" panose="02020603050405020304" pitchFamily="18" charset="0"/>
                <a:cs typeface="Times New Roman" panose="02020603050405020304" pitchFamily="18" charset="0"/>
              </a:rPr>
              <a:t> University</a:t>
            </a:r>
          </a:p>
          <a:p>
            <a:pPr algn="ctr"/>
            <a:r>
              <a:rPr lang="en-US" altLang="zh-CN" sz="2800" baseline="30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The Chinese University of Hong Kong</a:t>
            </a:r>
          </a:p>
          <a:p>
            <a:pPr algn="ctr"/>
            <a:r>
              <a:rPr lang="en-US" altLang="zh-CN" sz="2800" baseline="30000" dirty="0">
                <a:latin typeface="Times New Roman" panose="02020603050405020304" pitchFamily="18" charset="0"/>
                <a:cs typeface="Times New Roman" panose="02020603050405020304" pitchFamily="18" charset="0"/>
              </a:rPr>
              <a:t>3</a:t>
            </a:r>
            <a:r>
              <a:rPr lang="en-US" altLang="zh-CN" sz="2800" dirty="0">
                <a:latin typeface="Times New Roman" panose="02020603050405020304" pitchFamily="18" charset="0"/>
                <a:cs typeface="Times New Roman" panose="02020603050405020304" pitchFamily="18" charset="0"/>
              </a:rPr>
              <a:t> Tsinghua University</a:t>
            </a:r>
          </a:p>
          <a:p>
            <a:pPr algn="ct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17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3330" y="1872920"/>
            <a:ext cx="7759937" cy="4649750"/>
          </a:xfrm>
          <a:prstGeom prst="rect">
            <a:avLst/>
          </a:prstGeom>
        </p:spPr>
      </p:pic>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Understanding IoT Devices</a:t>
            </a:r>
            <a:endParaRPr lang="zh-CN" altLang="en-US" dirty="0">
              <a:latin typeface="Times New Roman" panose="02020603050405020304" pitchFamily="18" charset="0"/>
              <a:cs typeface="Times New Roman" panose="02020603050405020304" pitchFamily="18" charset="0"/>
            </a:endParaRPr>
          </a:p>
        </p:txBody>
      </p:sp>
      <p:sp>
        <p:nvSpPr>
          <p:cNvPr id="5" name="椭圆 4"/>
          <p:cNvSpPr/>
          <p:nvPr/>
        </p:nvSpPr>
        <p:spPr>
          <a:xfrm>
            <a:off x="4714240" y="5100320"/>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638800" y="5100320"/>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563360" y="5100320"/>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7479" y="4606183"/>
            <a:ext cx="2826415" cy="646331"/>
          </a:xfrm>
          <a:prstGeom prst="rect">
            <a:avLst/>
          </a:prstGeom>
        </p:spPr>
        <p:txBody>
          <a:bodyPr wrap="none">
            <a:spAutoFit/>
          </a:bodyPr>
          <a:lstStyle/>
          <a:p>
            <a:r>
              <a:rPr lang="zh-CN" altLang="en-US" dirty="0"/>
              <a:t>Similar </a:t>
            </a:r>
            <a:r>
              <a:rPr lang="en-US" altLang="zh-CN" dirty="0"/>
              <a:t>p</a:t>
            </a:r>
            <a:r>
              <a:rPr lang="zh-CN" altLang="en-US" dirty="0"/>
              <a:t>ack</a:t>
            </a:r>
            <a:r>
              <a:rPr lang="en-US" altLang="zh-CN" dirty="0"/>
              <a:t>et</a:t>
            </a:r>
            <a:r>
              <a:rPr lang="zh-CN" altLang="en-US" dirty="0"/>
              <a:t> sequence</a:t>
            </a:r>
            <a:r>
              <a:rPr lang="en-US" altLang="zh-CN" dirty="0"/>
              <a:t>s</a:t>
            </a:r>
          </a:p>
          <a:p>
            <a:r>
              <a:rPr lang="en-US" altLang="zh-CN" dirty="0"/>
              <a:t>help to fingerprint devices.</a:t>
            </a:r>
            <a:endParaRPr lang="zh-CN" altLang="en-US" dirty="0"/>
          </a:p>
        </p:txBody>
      </p:sp>
      <p:sp>
        <p:nvSpPr>
          <p:cNvPr id="26" name="矩形 25"/>
          <p:cNvSpPr/>
          <p:nvPr/>
        </p:nvSpPr>
        <p:spPr>
          <a:xfrm>
            <a:off x="918180" y="5388503"/>
            <a:ext cx="3081799" cy="646331"/>
          </a:xfrm>
          <a:prstGeom prst="rect">
            <a:avLst/>
          </a:prstGeom>
        </p:spPr>
        <p:txBody>
          <a:bodyPr wrap="square">
            <a:spAutoFit/>
          </a:bodyPr>
          <a:lstStyle/>
          <a:p>
            <a:r>
              <a:rPr lang="en-US" altLang="zh-CN" dirty="0" smtClean="0"/>
              <a:t>We can detect </a:t>
            </a:r>
            <a:r>
              <a:rPr lang="en-US" altLang="zh-CN" dirty="0"/>
              <a:t>the device by filtering these </a:t>
            </a:r>
            <a:r>
              <a:rPr lang="en-US" altLang="zh-CN" dirty="0" smtClean="0"/>
              <a:t>sequences.</a:t>
            </a:r>
            <a:endParaRPr lang="zh-CN" altLang="en-US" dirty="0"/>
          </a:p>
        </p:txBody>
      </p:sp>
    </p:spTree>
    <p:custDataLst>
      <p:tags r:id="rId1"/>
    </p:custDataLst>
    <p:extLst>
      <p:ext uri="{BB962C8B-B14F-4D97-AF65-F5344CB8AC3E}">
        <p14:creationId xmlns:p14="http://schemas.microsoft.com/office/powerpoint/2010/main" val="45584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Outline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矩形 6"/>
          <p:cNvSpPr/>
          <p:nvPr/>
        </p:nvSpPr>
        <p:spPr>
          <a:xfrm>
            <a:off x="1541940" y="2003912"/>
            <a:ext cx="8186259" cy="37856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Background and Problem Description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Understanding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IoT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Traffic</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System Design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Evaluation</a:t>
            </a:r>
          </a:p>
          <a:p>
            <a:pPr marL="342900" lvl="0" indent="-342900">
              <a:lnSpc>
                <a:spcPct val="150000"/>
              </a:lnSpc>
              <a:buFont typeface="Wingdings" panose="05000000000000000000" pitchFamily="2" charset="2"/>
              <a:buChar char="p"/>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Summary</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9768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System Architecture  </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 y="1759655"/>
            <a:ext cx="12180571" cy="3159181"/>
          </a:xfrm>
          <a:prstGeom prst="rect">
            <a:avLst/>
          </a:prstGeom>
        </p:spPr>
      </p:pic>
    </p:spTree>
    <p:extLst>
      <p:ext uri="{BB962C8B-B14F-4D97-AF65-F5344CB8AC3E}">
        <p14:creationId xmlns:p14="http://schemas.microsoft.com/office/powerpoint/2010/main" val="317452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1471025" y="2627867"/>
            <a:ext cx="1398140" cy="461665"/>
          </a:xfrm>
          <a:prstGeom prst="rect">
            <a:avLst/>
          </a:prstGeom>
        </p:spPr>
        <p:txBody>
          <a:bodyPr wrap="none">
            <a:spAutoFit/>
          </a:bodyPr>
          <a:lstStyle/>
          <a:p>
            <a:r>
              <a:rPr lang="en-US" altLang="zh-CN" sz="2400" dirty="0"/>
              <a:t>R</a:t>
            </a:r>
            <a:r>
              <a:rPr lang="zh-CN" altLang="en-US" sz="2400" dirty="0"/>
              <a:t>aw data</a:t>
            </a:r>
          </a:p>
        </p:txBody>
      </p:sp>
      <p:sp>
        <p:nvSpPr>
          <p:cNvPr id="10" name="矩形 9"/>
          <p:cNvSpPr/>
          <p:nvPr/>
        </p:nvSpPr>
        <p:spPr>
          <a:xfrm>
            <a:off x="1274657" y="4643118"/>
            <a:ext cx="1858201" cy="461665"/>
          </a:xfrm>
          <a:prstGeom prst="rect">
            <a:avLst/>
          </a:prstGeom>
        </p:spPr>
        <p:txBody>
          <a:bodyPr wrap="none">
            <a:spAutoFit/>
          </a:bodyPr>
          <a:lstStyle/>
          <a:p>
            <a:r>
              <a:rPr lang="en-US" altLang="zh-CN" sz="2400" dirty="0"/>
              <a:t>Ideal output:</a:t>
            </a:r>
            <a:endParaRPr lang="zh-CN" altLang="en-US" sz="2400" dirty="0"/>
          </a:p>
        </p:txBody>
      </p:sp>
      <p:sp>
        <p:nvSpPr>
          <p:cNvPr id="14" name="矩形 13"/>
          <p:cNvSpPr/>
          <p:nvPr/>
        </p:nvSpPr>
        <p:spPr>
          <a:xfrm>
            <a:off x="3377777" y="4643117"/>
            <a:ext cx="7310543" cy="83099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Sequence Profile (SP). </a:t>
            </a:r>
            <a:r>
              <a:rPr lang="en-US" altLang="zh-CN" sz="2400" dirty="0"/>
              <a:t>Sequence of packets with high number of occurrences.</a:t>
            </a:r>
            <a:endParaRPr lang="zh-CN" altLang="en-US" sz="2400" dirty="0"/>
          </a:p>
        </p:txBody>
      </p:sp>
      <p:pic>
        <p:nvPicPr>
          <p:cNvPr id="2" name="图片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77777" y="2209094"/>
            <a:ext cx="7029948" cy="1299209"/>
          </a:xfrm>
          <a:prstGeom prst="rect">
            <a:avLst/>
          </a:prstGeom>
        </p:spPr>
      </p:pic>
      <p:sp>
        <p:nvSpPr>
          <p:cNvPr id="8" name="椭圆 7"/>
          <p:cNvSpPr/>
          <p:nvPr/>
        </p:nvSpPr>
        <p:spPr>
          <a:xfrm>
            <a:off x="3537082" y="2153298"/>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88867" y="2153298"/>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93719" y="2153298"/>
            <a:ext cx="792480" cy="1036320"/>
          </a:xfrm>
          <a:prstGeom prst="ellipse">
            <a:avLst/>
          </a:prstGeom>
          <a:solidFill>
            <a:schemeClr val="bg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024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1395530" y="1933881"/>
            <a:ext cx="9464503" cy="1307368"/>
          </a:xfrm>
          <a:prstGeom prst="rect">
            <a:avLst/>
          </a:prstGeom>
        </p:spPr>
      </p:pic>
    </p:spTree>
    <p:extLst>
      <p:ext uri="{BB962C8B-B14F-4D97-AF65-F5344CB8AC3E}">
        <p14:creationId xmlns:p14="http://schemas.microsoft.com/office/powerpoint/2010/main" val="291674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Packet Vectorization</a:t>
            </a:r>
            <a:endParaRPr lang="zh-CN" altLang="en-US" dirty="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357358043"/>
              </p:ext>
            </p:extLst>
          </p:nvPr>
        </p:nvGraphicFramePr>
        <p:xfrm>
          <a:off x="2830786" y="2170093"/>
          <a:ext cx="6197600" cy="2864362"/>
        </p:xfrm>
        <a:graphic>
          <a:graphicData uri="http://schemas.openxmlformats.org/drawingml/2006/table">
            <a:tbl>
              <a:tblPr firstRow="1" bandRow="1">
                <a:tableStyleId>{5940675A-B579-460E-94D1-54222C63F5DA}</a:tableStyleId>
              </a:tblPr>
              <a:tblGrid>
                <a:gridCol w="1481885">
                  <a:extLst>
                    <a:ext uri="{9D8B030D-6E8A-4147-A177-3AD203B41FA5}">
                      <a16:colId xmlns:a16="http://schemas.microsoft.com/office/drawing/2014/main" val="1179780315"/>
                    </a:ext>
                  </a:extLst>
                </a:gridCol>
                <a:gridCol w="4715715">
                  <a:extLst>
                    <a:ext uri="{9D8B030D-6E8A-4147-A177-3AD203B41FA5}">
                      <a16:colId xmlns:a16="http://schemas.microsoft.com/office/drawing/2014/main" val="3405686160"/>
                    </a:ext>
                  </a:extLst>
                </a:gridCol>
              </a:tblGrid>
              <a:tr h="477394">
                <a:tc>
                  <a:txBody>
                    <a:bodyPr/>
                    <a:lstStyle/>
                    <a:p>
                      <a:r>
                        <a:rPr lang="en-US" altLang="zh-CN" sz="2400" dirty="0">
                          <a:latin typeface="Times New Roman" panose="02020603050405020304" pitchFamily="18" charset="0"/>
                          <a:cs typeface="Times New Roman" panose="02020603050405020304" pitchFamily="18" charset="0"/>
                        </a:rPr>
                        <a:t>  Protocol</a:t>
                      </a:r>
                      <a:r>
                        <a:rPr lang="en-US" altLang="zh-CN" sz="2400" baseline="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  Features</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59334057"/>
                  </a:ext>
                </a:extLst>
              </a:tr>
              <a:tr h="2386968">
                <a:tc>
                  <a:txBody>
                    <a:bodyPr/>
                    <a:lstStyle/>
                    <a:p>
                      <a:r>
                        <a:rPr lang="en-US" altLang="zh-CN" sz="2400" dirty="0">
                          <a:latin typeface="Times New Roman" panose="02020603050405020304" pitchFamily="18" charset="0"/>
                          <a:cs typeface="Times New Roman" panose="02020603050405020304" pitchFamily="18" charset="0"/>
                        </a:rPr>
                        <a:t>  TCP</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UDP</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Others</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  Time, Protocol, Direction, TTL,</a:t>
                      </a:r>
                    </a:p>
                    <a:p>
                      <a:r>
                        <a:rPr lang="en-US" altLang="zh-CN" sz="2400" dirty="0">
                          <a:latin typeface="Times New Roman" panose="02020603050405020304" pitchFamily="18" charset="0"/>
                          <a:cs typeface="Times New Roman" panose="02020603050405020304" pitchFamily="18" charset="0"/>
                        </a:rPr>
                        <a:t>  Payload Length, TCP Flags, TCP</a:t>
                      </a:r>
                    </a:p>
                    <a:p>
                      <a:r>
                        <a:rPr lang="en-US" altLang="zh-CN" sz="2400" dirty="0">
                          <a:latin typeface="Times New Roman" panose="02020603050405020304" pitchFamily="18" charset="0"/>
                          <a:cs typeface="Times New Roman" panose="02020603050405020304" pitchFamily="18" charset="0"/>
                        </a:rPr>
                        <a:t>  Window</a:t>
                      </a:r>
                      <a:r>
                        <a:rPr lang="en-US" altLang="zh-CN" sz="2400" baseline="0" dirty="0">
                          <a:latin typeface="Times New Roman" panose="02020603050405020304" pitchFamily="18" charset="0"/>
                          <a:cs typeface="Times New Roman" panose="02020603050405020304" pitchFamily="18" charset="0"/>
                        </a:rPr>
                        <a:t> Size and TCP Options.</a:t>
                      </a:r>
                    </a:p>
                    <a:p>
                      <a:r>
                        <a:rPr lang="en-US" altLang="zh-CN" sz="2400" baseline="0" dirty="0">
                          <a:latin typeface="Times New Roman" panose="02020603050405020304" pitchFamily="18" charset="0"/>
                          <a:cs typeface="Times New Roman" panose="02020603050405020304" pitchFamily="18" charset="0"/>
                        </a:rPr>
                        <a:t>  Time, Protocol, Direction, TTL</a:t>
                      </a:r>
                    </a:p>
                    <a:p>
                      <a:r>
                        <a:rPr lang="en-US" altLang="zh-CN" sz="2400" baseline="0" dirty="0">
                          <a:latin typeface="Times New Roman" panose="02020603050405020304" pitchFamily="18" charset="0"/>
                          <a:cs typeface="Times New Roman" panose="02020603050405020304" pitchFamily="18" charset="0"/>
                        </a:rPr>
                        <a:t>  and Payload Length.</a:t>
                      </a:r>
                    </a:p>
                    <a:p>
                      <a:r>
                        <a:rPr lang="en-US" altLang="zh-CN" sz="2400" baseline="0" dirty="0">
                          <a:latin typeface="Times New Roman" panose="02020603050405020304" pitchFamily="18" charset="0"/>
                          <a:cs typeface="Times New Roman" panose="02020603050405020304" pitchFamily="18" charset="0"/>
                        </a:rPr>
                        <a:t>  The same as UDP.</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7450889"/>
                  </a:ext>
                </a:extLst>
              </a:tr>
            </a:tbl>
          </a:graphicData>
        </a:graphic>
      </p:graphicFrame>
    </p:spTree>
    <p:extLst>
      <p:ext uri="{BB962C8B-B14F-4D97-AF65-F5344CB8AC3E}">
        <p14:creationId xmlns:p14="http://schemas.microsoft.com/office/powerpoint/2010/main" val="36433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1395530" y="1933881"/>
            <a:ext cx="9464503" cy="1307368"/>
          </a:xfrm>
          <a:prstGeom prst="rect">
            <a:avLst/>
          </a:prstGeom>
        </p:spPr>
      </p:pic>
    </p:spTree>
    <p:extLst>
      <p:ext uri="{BB962C8B-B14F-4D97-AF65-F5344CB8AC3E}">
        <p14:creationId xmlns:p14="http://schemas.microsoft.com/office/powerpoint/2010/main" val="27808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1395530" y="1933880"/>
            <a:ext cx="9464503" cy="2751798"/>
          </a:xfrm>
          <a:prstGeom prst="rect">
            <a:avLst/>
          </a:prstGeom>
        </p:spPr>
      </p:pic>
    </p:spTree>
    <p:extLst>
      <p:ext uri="{BB962C8B-B14F-4D97-AF65-F5344CB8AC3E}">
        <p14:creationId xmlns:p14="http://schemas.microsoft.com/office/powerpoint/2010/main" val="121190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4204" y="2219604"/>
            <a:ext cx="7195630" cy="1299209"/>
          </a:xfrm>
          <a:prstGeom prst="rect">
            <a:avLst/>
          </a:prstGeom>
        </p:spPr>
      </p:pic>
      <p:sp>
        <p:nvSpPr>
          <p:cNvPr id="5"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Packet Burst Extraction</a:t>
            </a:r>
            <a:endParaRPr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1471025" y="2627867"/>
            <a:ext cx="1398140" cy="461665"/>
          </a:xfrm>
          <a:prstGeom prst="rect">
            <a:avLst/>
          </a:prstGeom>
        </p:spPr>
        <p:txBody>
          <a:bodyPr wrap="none">
            <a:spAutoFit/>
          </a:bodyPr>
          <a:lstStyle/>
          <a:p>
            <a:r>
              <a:rPr lang="en-US" altLang="zh-CN" sz="2400" dirty="0"/>
              <a:t>R</a:t>
            </a:r>
            <a:r>
              <a:rPr lang="zh-CN" altLang="en-US" sz="2400" dirty="0"/>
              <a:t>aw data</a:t>
            </a:r>
          </a:p>
        </p:txBody>
      </p:sp>
      <p:sp>
        <p:nvSpPr>
          <p:cNvPr id="8" name="矩形 7"/>
          <p:cNvSpPr/>
          <p:nvPr/>
        </p:nvSpPr>
        <p:spPr>
          <a:xfrm>
            <a:off x="1471025" y="4632607"/>
            <a:ext cx="1128835" cy="461665"/>
          </a:xfrm>
          <a:prstGeom prst="rect">
            <a:avLst/>
          </a:prstGeom>
        </p:spPr>
        <p:txBody>
          <a:bodyPr wrap="none">
            <a:spAutoFit/>
          </a:bodyPr>
          <a:lstStyle/>
          <a:p>
            <a:r>
              <a:rPr lang="en-US" altLang="zh-CN" sz="2400" dirty="0"/>
              <a:t>Output</a:t>
            </a:r>
            <a:endParaRPr lang="zh-CN" altLang="en-US" sz="2400" dirty="0"/>
          </a:p>
        </p:txBody>
      </p:sp>
      <p:pic>
        <p:nvPicPr>
          <p:cNvPr id="2" name="图片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497"/>
          <a:stretch/>
        </p:blipFill>
        <p:spPr>
          <a:xfrm>
            <a:off x="3450840" y="4216762"/>
            <a:ext cx="269821" cy="876300"/>
          </a:xfrm>
          <a:prstGeom prst="rect">
            <a:avLst/>
          </a:prstGeom>
        </p:spPr>
      </p:pic>
      <p:pic>
        <p:nvPicPr>
          <p:cNvPr id="1026" name="Picture 2" descr="https://timgsa.baidu.com/timg?image&amp;quality=80&amp;size=b9999_10000&amp;sec=1587474522261&amp;di=cbd0b4283a1a42324099b69fdbad84f2&amp;imgtype=0&amp;src=http%3A%2F%2Fdpic.tiankong.com%2F59%2Fph%2FQJ679823324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67542" y="2837678"/>
            <a:ext cx="465685" cy="726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timgsa.baidu.com/timg?image&amp;quality=80&amp;size=b9999_10000&amp;sec=1587474522261&amp;di=cbd0b4283a1a42324099b69fdbad84f2&amp;imgtype=0&amp;src=http%3A%2F%2Fdpic.tiankong.com%2F59%2Fph%2FQJ679823324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714202" y="2858698"/>
            <a:ext cx="465685" cy="72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imgsa.baidu.com/timg?image&amp;quality=80&amp;size=b9999_10000&amp;sec=1587474522261&amp;di=cbd0b4283a1a42324099b69fdbad84f2&amp;imgtype=0&amp;src=http%3A%2F%2Fdpic.tiankong.com%2F59%2Fph%2FQJ679823324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59239" y="2858697"/>
            <a:ext cx="465685" cy="726063"/>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675" r="30329"/>
          <a:stretch/>
        </p:blipFill>
        <p:spPr>
          <a:xfrm>
            <a:off x="4400384" y="4246652"/>
            <a:ext cx="294289" cy="876300"/>
          </a:xfrm>
          <a:prstGeom prst="rect">
            <a:avLst/>
          </a:prstGeom>
        </p:spPr>
      </p:pic>
      <p:sp>
        <p:nvSpPr>
          <p:cNvPr id="14" name="矩形 13"/>
          <p:cNvSpPr/>
          <p:nvPr/>
        </p:nvSpPr>
        <p:spPr>
          <a:xfrm>
            <a:off x="3907540" y="4571052"/>
            <a:ext cx="274434"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5" name="矩形 14"/>
          <p:cNvSpPr/>
          <p:nvPr/>
        </p:nvSpPr>
        <p:spPr>
          <a:xfrm>
            <a:off x="4913083" y="4571052"/>
            <a:ext cx="274434"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6" name="矩形 15"/>
          <p:cNvSpPr/>
          <p:nvPr/>
        </p:nvSpPr>
        <p:spPr>
          <a:xfrm>
            <a:off x="5710375" y="4566121"/>
            <a:ext cx="274434"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497"/>
          <a:stretch/>
        </p:blipFill>
        <p:spPr>
          <a:xfrm>
            <a:off x="5334852" y="4202117"/>
            <a:ext cx="269821" cy="876300"/>
          </a:xfrm>
          <a:prstGeom prst="rect">
            <a:avLst/>
          </a:prstGeom>
        </p:spPr>
      </p:pic>
      <p:sp>
        <p:nvSpPr>
          <p:cNvPr id="18" name="矩形 17"/>
          <p:cNvSpPr/>
          <p:nvPr/>
        </p:nvSpPr>
        <p:spPr>
          <a:xfrm>
            <a:off x="7803348" y="4547537"/>
            <a:ext cx="543739"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675" r="30329"/>
          <a:stretch/>
        </p:blipFill>
        <p:spPr>
          <a:xfrm>
            <a:off x="6127531" y="4216762"/>
            <a:ext cx="294289" cy="876300"/>
          </a:xfrm>
          <a:prstGeom prst="rect">
            <a:avLst/>
          </a:prstGeom>
        </p:spPr>
      </p:pic>
      <p:pic>
        <p:nvPicPr>
          <p:cNvPr id="20" name="图片 1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497"/>
          <a:stretch/>
        </p:blipFill>
        <p:spPr>
          <a:xfrm>
            <a:off x="6944678" y="4187885"/>
            <a:ext cx="269821" cy="876300"/>
          </a:xfrm>
          <a:prstGeom prst="rect">
            <a:avLst/>
          </a:prstGeom>
        </p:spPr>
      </p:pic>
      <p:sp>
        <p:nvSpPr>
          <p:cNvPr id="21" name="矩形 20"/>
          <p:cNvSpPr/>
          <p:nvPr/>
        </p:nvSpPr>
        <p:spPr>
          <a:xfrm>
            <a:off x="6589019" y="4540965"/>
            <a:ext cx="274434"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22" name="矩形 21"/>
          <p:cNvSpPr/>
          <p:nvPr/>
        </p:nvSpPr>
        <p:spPr>
          <a:xfrm>
            <a:off x="7386311" y="4541658"/>
            <a:ext cx="274434" cy="523220"/>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39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8"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1395530" y="1933880"/>
            <a:ext cx="9464503" cy="2751798"/>
          </a:xfrm>
          <a:prstGeom prst="rect">
            <a:avLst/>
          </a:prstGeom>
        </p:spPr>
      </p:pic>
    </p:spTree>
    <p:extLst>
      <p:ext uri="{BB962C8B-B14F-4D97-AF65-F5344CB8AC3E}">
        <p14:creationId xmlns:p14="http://schemas.microsoft.com/office/powerpoint/2010/main" val="36293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Outline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矩形 6"/>
          <p:cNvSpPr/>
          <p:nvPr/>
        </p:nvSpPr>
        <p:spPr>
          <a:xfrm>
            <a:off x="1541940" y="2003912"/>
            <a:ext cx="8186259" cy="37856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Background and Problem Description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Understanding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IoT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Traffic</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System Design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Evaluation</a:t>
            </a:r>
          </a:p>
          <a:p>
            <a:pPr marL="342900" lvl="0" indent="-342900">
              <a:lnSpc>
                <a:spcPct val="150000"/>
              </a:lnSpc>
              <a:buFont typeface="Wingdings" panose="05000000000000000000" pitchFamily="2" charset="2"/>
              <a:buChar char="p"/>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Summary</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0466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1385019" y="1933880"/>
            <a:ext cx="9464503" cy="3785041"/>
          </a:xfrm>
          <a:prstGeom prst="rect">
            <a:avLst/>
          </a:prstGeom>
        </p:spPr>
      </p:pic>
    </p:spTree>
    <p:extLst>
      <p:ext uri="{BB962C8B-B14F-4D97-AF65-F5344CB8AC3E}">
        <p14:creationId xmlns:p14="http://schemas.microsoft.com/office/powerpoint/2010/main" val="11073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1385019" y="1933880"/>
            <a:ext cx="9464503" cy="4670677"/>
          </a:xfrm>
          <a:prstGeom prst="rect">
            <a:avLst/>
          </a:prstGeom>
        </p:spPr>
      </p:pic>
    </p:spTree>
    <p:extLst>
      <p:ext uri="{BB962C8B-B14F-4D97-AF65-F5344CB8AC3E}">
        <p14:creationId xmlns:p14="http://schemas.microsoft.com/office/powerpoint/2010/main" val="200578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Generating Sequence Profile (SP) </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1471025" y="2627867"/>
            <a:ext cx="1398140" cy="461665"/>
          </a:xfrm>
          <a:prstGeom prst="rect">
            <a:avLst/>
          </a:prstGeom>
        </p:spPr>
        <p:txBody>
          <a:bodyPr wrap="none">
            <a:spAutoFit/>
          </a:bodyPr>
          <a:lstStyle/>
          <a:p>
            <a:r>
              <a:rPr lang="en-US" altLang="zh-CN" sz="2400" dirty="0"/>
              <a:t>R</a:t>
            </a:r>
            <a:r>
              <a:rPr lang="zh-CN" altLang="en-US" sz="2400" dirty="0"/>
              <a:t>aw data</a:t>
            </a:r>
          </a:p>
        </p:txBody>
      </p:sp>
      <p:sp>
        <p:nvSpPr>
          <p:cNvPr id="10" name="矩形 9"/>
          <p:cNvSpPr/>
          <p:nvPr/>
        </p:nvSpPr>
        <p:spPr>
          <a:xfrm>
            <a:off x="1471025" y="4632607"/>
            <a:ext cx="1128835" cy="461665"/>
          </a:xfrm>
          <a:prstGeom prst="rect">
            <a:avLst/>
          </a:prstGeom>
        </p:spPr>
        <p:txBody>
          <a:bodyPr wrap="none">
            <a:spAutoFit/>
          </a:bodyPr>
          <a:lstStyle/>
          <a:p>
            <a:r>
              <a:rPr lang="en-US" altLang="zh-CN" sz="2400" dirty="0"/>
              <a:t>Output</a:t>
            </a:r>
            <a:endParaRPr lang="zh-CN" altLang="en-US" sz="2400" dirty="0"/>
          </a:p>
        </p:txBody>
      </p:sp>
      <p:pic>
        <p:nvPicPr>
          <p:cNvPr id="8" name="图片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202" t="71116" r="83270" b="975"/>
          <a:stretch/>
        </p:blipFill>
        <p:spPr>
          <a:xfrm>
            <a:off x="3343873" y="4223908"/>
            <a:ext cx="504497" cy="1279061"/>
          </a:xfrm>
          <a:prstGeom prst="rect">
            <a:avLst/>
          </a:prstGeom>
        </p:spPr>
      </p:pic>
      <p:pic>
        <p:nvPicPr>
          <p:cNvPr id="9" name="图片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617" t="71116" r="83270" b="975"/>
          <a:stretch/>
        </p:blipFill>
        <p:spPr>
          <a:xfrm>
            <a:off x="4837386" y="4223908"/>
            <a:ext cx="163264" cy="1279061"/>
          </a:xfrm>
          <a:prstGeom prst="rect">
            <a:avLst/>
          </a:prstGeom>
        </p:spPr>
      </p:pic>
      <p:pic>
        <p:nvPicPr>
          <p:cNvPr id="11" name="图片 1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066" t="71116" r="77270" b="975"/>
          <a:stretch/>
        </p:blipFill>
        <p:spPr>
          <a:xfrm>
            <a:off x="5984411" y="4223907"/>
            <a:ext cx="515007" cy="1279061"/>
          </a:xfrm>
          <a:prstGeom prst="rect">
            <a:avLst/>
          </a:prstGeom>
        </p:spPr>
      </p:pic>
      <p:sp>
        <p:nvSpPr>
          <p:cNvPr id="12" name="矩形 11"/>
          <p:cNvSpPr/>
          <p:nvPr/>
        </p:nvSpPr>
        <p:spPr>
          <a:xfrm>
            <a:off x="3997849" y="4632604"/>
            <a:ext cx="684803" cy="461665"/>
          </a:xfrm>
          <a:prstGeom prst="rect">
            <a:avLst/>
          </a:prstGeom>
        </p:spPr>
        <p:txBody>
          <a:bodyPr wrap="none">
            <a:spAutoFit/>
          </a:bodyPr>
          <a:lstStyle/>
          <a:p>
            <a:r>
              <a:rPr lang="en-US" altLang="zh-CN" sz="2400" dirty="0"/>
              <a:t>and</a:t>
            </a:r>
            <a:endParaRPr lang="zh-CN" altLang="en-US" sz="2400" dirty="0"/>
          </a:p>
        </p:txBody>
      </p:sp>
      <p:sp>
        <p:nvSpPr>
          <p:cNvPr id="13" name="矩形 12"/>
          <p:cNvSpPr/>
          <p:nvPr/>
        </p:nvSpPr>
        <p:spPr>
          <a:xfrm>
            <a:off x="5150129" y="4632604"/>
            <a:ext cx="684803" cy="461665"/>
          </a:xfrm>
          <a:prstGeom prst="rect">
            <a:avLst/>
          </a:prstGeom>
        </p:spPr>
        <p:txBody>
          <a:bodyPr wrap="none">
            <a:spAutoFit/>
          </a:bodyPr>
          <a:lstStyle/>
          <a:p>
            <a:r>
              <a:rPr lang="en-US" altLang="zh-CN" sz="2400" dirty="0"/>
              <a:t>and</a:t>
            </a:r>
            <a:endParaRPr lang="zh-CN" altLang="en-US" sz="2400" dirty="0"/>
          </a:p>
        </p:txBody>
      </p:sp>
      <p:sp>
        <p:nvSpPr>
          <p:cNvPr id="15" name="矩形 14"/>
          <p:cNvSpPr/>
          <p:nvPr/>
        </p:nvSpPr>
        <p:spPr>
          <a:xfrm>
            <a:off x="6648897" y="4632603"/>
            <a:ext cx="614271" cy="461665"/>
          </a:xfrm>
          <a:prstGeom prst="rect">
            <a:avLst/>
          </a:prstGeom>
        </p:spPr>
        <p:txBody>
          <a:bodyPr wrap="none">
            <a:spAutoFit/>
          </a:bodyPr>
          <a:lstStyle/>
          <a:p>
            <a:r>
              <a:rPr lang="en-US" altLang="zh-CN" sz="2400" dirty="0"/>
              <a:t>……</a:t>
            </a:r>
            <a:endParaRPr lang="zh-CN" altLang="en-US" sz="2400" dirty="0"/>
          </a:p>
        </p:txBody>
      </p:sp>
      <p:pic>
        <p:nvPicPr>
          <p:cNvPr id="16" name="图片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4330" y="2240624"/>
            <a:ext cx="7160028" cy="1299209"/>
          </a:xfrm>
          <a:prstGeom prst="rect">
            <a:avLst/>
          </a:prstGeom>
        </p:spPr>
      </p:pic>
    </p:spTree>
    <p:extLst>
      <p:ext uri="{BB962C8B-B14F-4D97-AF65-F5344CB8AC3E}">
        <p14:creationId xmlns:p14="http://schemas.microsoft.com/office/powerpoint/2010/main" val="238162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Sequence Profile (SP) Matching</a:t>
            </a:r>
            <a:endParaRPr lang="zh-CN" altLang="en-US" dirty="0">
              <a:latin typeface="Times New Roman" panose="02020603050405020304" pitchFamily="18" charset="0"/>
              <a:cs typeface="Times New Roman" panose="02020603050405020304" pitchFamily="18" charset="0"/>
            </a:endParaRPr>
          </a:p>
        </p:txBody>
      </p:sp>
      <p:sp>
        <p:nvSpPr>
          <p:cNvPr id="13" name="矩形 12"/>
          <p:cNvSpPr/>
          <p:nvPr/>
        </p:nvSpPr>
        <p:spPr>
          <a:xfrm>
            <a:off x="1471025" y="2627867"/>
            <a:ext cx="1398140" cy="461665"/>
          </a:xfrm>
          <a:prstGeom prst="rect">
            <a:avLst/>
          </a:prstGeom>
        </p:spPr>
        <p:txBody>
          <a:bodyPr wrap="none">
            <a:spAutoFit/>
          </a:bodyPr>
          <a:lstStyle/>
          <a:p>
            <a:r>
              <a:rPr lang="en-US" altLang="zh-CN" sz="2400" dirty="0"/>
              <a:t>R</a:t>
            </a:r>
            <a:r>
              <a:rPr lang="zh-CN" altLang="en-US" sz="2400" dirty="0"/>
              <a:t>aw data</a:t>
            </a:r>
          </a:p>
        </p:txBody>
      </p:sp>
      <p:sp>
        <p:nvSpPr>
          <p:cNvPr id="14" name="矩形 13"/>
          <p:cNvSpPr/>
          <p:nvPr/>
        </p:nvSpPr>
        <p:spPr>
          <a:xfrm>
            <a:off x="1471024" y="4189500"/>
            <a:ext cx="1447832" cy="461665"/>
          </a:xfrm>
          <a:prstGeom prst="rect">
            <a:avLst/>
          </a:prstGeom>
        </p:spPr>
        <p:txBody>
          <a:bodyPr wrap="none">
            <a:spAutoFit/>
          </a:bodyPr>
          <a:lstStyle/>
          <a:p>
            <a:r>
              <a:rPr lang="en-US" altLang="zh-CN" sz="2400" dirty="0"/>
              <a:t>Target SP</a:t>
            </a:r>
            <a:endParaRPr lang="zh-CN" altLang="en-US" sz="2400" dirty="0"/>
          </a:p>
        </p:txBody>
      </p:sp>
      <p:pic>
        <p:nvPicPr>
          <p:cNvPr id="16" name="图片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617" t="71116" r="83270" b="975"/>
          <a:stretch/>
        </p:blipFill>
        <p:spPr>
          <a:xfrm>
            <a:off x="3681249" y="3780801"/>
            <a:ext cx="163264" cy="1279061"/>
          </a:xfrm>
          <a:prstGeom prst="rect">
            <a:avLst/>
          </a:prstGeom>
        </p:spPr>
      </p:pic>
      <p:pic>
        <p:nvPicPr>
          <p:cNvPr id="8" name="图片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4330" y="2240624"/>
            <a:ext cx="7160028" cy="1299209"/>
          </a:xfrm>
          <a:prstGeom prst="rect">
            <a:avLst/>
          </a:prstGeom>
        </p:spPr>
      </p:pic>
    </p:spTree>
    <p:extLst>
      <p:ext uri="{BB962C8B-B14F-4D97-AF65-F5344CB8AC3E}">
        <p14:creationId xmlns:p14="http://schemas.microsoft.com/office/powerpoint/2010/main" val="371712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Sequence Profile (SP) Matching</a:t>
            </a:r>
            <a:endParaRPr lang="zh-CN" altLang="en-US" dirty="0">
              <a:latin typeface="Times New Roman" panose="02020603050405020304" pitchFamily="18" charset="0"/>
              <a:cs typeface="Times New Roman" panose="02020603050405020304" pitchFamily="18" charset="0"/>
            </a:endParaRPr>
          </a:p>
        </p:txBody>
      </p:sp>
      <p:sp>
        <p:nvSpPr>
          <p:cNvPr id="13" name="矩形 12"/>
          <p:cNvSpPr/>
          <p:nvPr/>
        </p:nvSpPr>
        <p:spPr>
          <a:xfrm>
            <a:off x="1471025" y="2627867"/>
            <a:ext cx="1398140" cy="461665"/>
          </a:xfrm>
          <a:prstGeom prst="rect">
            <a:avLst/>
          </a:prstGeom>
        </p:spPr>
        <p:txBody>
          <a:bodyPr wrap="none">
            <a:spAutoFit/>
          </a:bodyPr>
          <a:lstStyle/>
          <a:p>
            <a:r>
              <a:rPr lang="en-US" altLang="zh-CN" sz="2400" dirty="0"/>
              <a:t>R</a:t>
            </a:r>
            <a:r>
              <a:rPr lang="zh-CN" altLang="en-US" sz="2400" dirty="0"/>
              <a:t>aw data</a:t>
            </a:r>
          </a:p>
        </p:txBody>
      </p:sp>
      <p:sp>
        <p:nvSpPr>
          <p:cNvPr id="14" name="矩形 13"/>
          <p:cNvSpPr/>
          <p:nvPr/>
        </p:nvSpPr>
        <p:spPr>
          <a:xfrm>
            <a:off x="1471024" y="4189500"/>
            <a:ext cx="1447832" cy="461665"/>
          </a:xfrm>
          <a:prstGeom prst="rect">
            <a:avLst/>
          </a:prstGeom>
        </p:spPr>
        <p:txBody>
          <a:bodyPr wrap="none">
            <a:spAutoFit/>
          </a:bodyPr>
          <a:lstStyle/>
          <a:p>
            <a:r>
              <a:rPr lang="en-US" altLang="zh-CN" sz="2400" dirty="0"/>
              <a:t>Target SP</a:t>
            </a:r>
            <a:endParaRPr lang="zh-CN" altLang="en-US" sz="2400" dirty="0"/>
          </a:p>
        </p:txBody>
      </p:sp>
      <p:pic>
        <p:nvPicPr>
          <p:cNvPr id="16" name="图片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617" t="71116" r="83270" b="975"/>
          <a:stretch/>
        </p:blipFill>
        <p:spPr>
          <a:xfrm>
            <a:off x="3681249" y="3780801"/>
            <a:ext cx="163264" cy="1279061"/>
          </a:xfrm>
          <a:prstGeom prst="rect">
            <a:avLst/>
          </a:prstGeom>
        </p:spPr>
      </p:pic>
      <p:sp>
        <p:nvSpPr>
          <p:cNvPr id="21" name="矩形 20"/>
          <p:cNvSpPr/>
          <p:nvPr/>
        </p:nvSpPr>
        <p:spPr>
          <a:xfrm>
            <a:off x="1471025" y="5688897"/>
            <a:ext cx="1128835" cy="461665"/>
          </a:xfrm>
          <a:prstGeom prst="rect">
            <a:avLst/>
          </a:prstGeom>
        </p:spPr>
        <p:txBody>
          <a:bodyPr wrap="none">
            <a:spAutoFit/>
          </a:bodyPr>
          <a:lstStyle/>
          <a:p>
            <a:r>
              <a:rPr lang="en-US" altLang="zh-CN" sz="2400" dirty="0"/>
              <a:t>Output</a:t>
            </a:r>
            <a:endParaRPr lang="zh-CN" altLang="en-US" sz="2400" dirty="0"/>
          </a:p>
        </p:txBody>
      </p:sp>
      <p:cxnSp>
        <p:nvCxnSpPr>
          <p:cNvPr id="26" name="直接连接符 25"/>
          <p:cNvCxnSpPr/>
          <p:nvPr/>
        </p:nvCxnSpPr>
        <p:spPr>
          <a:xfrm>
            <a:off x="3996559"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96559"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905704"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905704"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48457"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48457"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778809"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778809"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702961"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702961"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620913"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620913"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9526464" y="2008591"/>
            <a:ext cx="0" cy="436181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526464" y="5688897"/>
            <a:ext cx="6201" cy="348568"/>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4330" y="2240624"/>
            <a:ext cx="7160028" cy="1299209"/>
          </a:xfrm>
          <a:prstGeom prst="rect">
            <a:avLst/>
          </a:prstGeom>
        </p:spPr>
      </p:pic>
      <p:pic>
        <p:nvPicPr>
          <p:cNvPr id="28" name="图片 2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3233" b="1"/>
          <a:stretch/>
        </p:blipFill>
        <p:spPr>
          <a:xfrm>
            <a:off x="3384330" y="6036945"/>
            <a:ext cx="7160028" cy="477663"/>
          </a:xfrm>
          <a:prstGeom prst="rect">
            <a:avLst/>
          </a:prstGeom>
        </p:spPr>
      </p:pic>
    </p:spTree>
    <p:extLst>
      <p:ext uri="{BB962C8B-B14F-4D97-AF65-F5344CB8AC3E}">
        <p14:creationId xmlns:p14="http://schemas.microsoft.com/office/powerpoint/2010/main" val="220776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3"/>
                                        </p:tgtEl>
                                      </p:cBhvr>
                                    </p:animEffect>
                                    <p:set>
                                      <p:cBhvr>
                                        <p:cTn id="78"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Sequence Profile (SP) Matching</a:t>
            </a:r>
            <a:endParaRPr lang="zh-CN" altLang="en-US"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926697" y="6161916"/>
            <a:ext cx="2646878" cy="369332"/>
          </a:xfrm>
          <a:prstGeom prst="rect">
            <a:avLst/>
          </a:prstGeom>
          <a:noFill/>
        </p:spPr>
        <p:txBody>
          <a:bodyPr wrap="none" rtlCol="0">
            <a:spAutoFit/>
          </a:bodyPr>
          <a:lstStyle/>
          <a:p>
            <a:r>
              <a:rPr lang="en-US" altLang="zh-CN" dirty="0"/>
              <a:t> </a:t>
            </a:r>
            <a:r>
              <a:rPr lang="en-US" altLang="zh-CN" dirty="0">
                <a:latin typeface="Times New Roman" panose="02020603050405020304" pitchFamily="18" charset="0"/>
                <a:cs typeface="Times New Roman" panose="02020603050405020304" pitchFamily="18" charset="0"/>
              </a:rPr>
              <a:t>DuSmart Speaker trafﬁc </a:t>
            </a:r>
            <a:endParaRPr lang="zh-CN" altLang="en-US"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945388" y="6161916"/>
            <a:ext cx="2177199" cy="369332"/>
          </a:xfrm>
          <a:prstGeom prst="rect">
            <a:avLst/>
          </a:prstGeom>
          <a:noFill/>
        </p:spPr>
        <p:txBody>
          <a:bodyPr wrap="none" rtlCol="0">
            <a:spAutoFit/>
          </a:bodyPr>
          <a:lstStyle/>
          <a:p>
            <a:r>
              <a:rPr lang="en-US" altLang="zh-CN" dirty="0"/>
              <a:t>  </a:t>
            </a:r>
            <a:r>
              <a:rPr lang="en-US" altLang="zh-CN" dirty="0">
                <a:latin typeface="Times New Roman" panose="02020603050405020304" pitchFamily="18" charset="0"/>
                <a:cs typeface="Times New Roman" panose="02020603050405020304" pitchFamily="18" charset="0"/>
              </a:rPr>
              <a:t>Background trafﬁc </a:t>
            </a:r>
            <a:endParaRPr lang="zh-CN" altLang="en-US" dirty="0">
              <a:latin typeface="Times New Roman" panose="02020603050405020304" pitchFamily="18" charset="0"/>
              <a:cs typeface="Times New Roman" panose="02020603050405020304" pitchFamily="18" charset="0"/>
            </a:endParaRPr>
          </a:p>
        </p:txBody>
      </p:sp>
      <p:grpSp>
        <p:nvGrpSpPr>
          <p:cNvPr id="5" name="组合 4"/>
          <p:cNvGrpSpPr/>
          <p:nvPr/>
        </p:nvGrpSpPr>
        <p:grpSpPr>
          <a:xfrm>
            <a:off x="578866" y="2200511"/>
            <a:ext cx="5342540" cy="3806776"/>
            <a:chOff x="365843" y="1542686"/>
            <a:chExt cx="5342540" cy="3806776"/>
          </a:xfrm>
        </p:grpSpPr>
        <p:sp>
          <p:nvSpPr>
            <p:cNvPr id="12" name="object 2"/>
            <p:cNvSpPr txBox="1"/>
            <p:nvPr/>
          </p:nvSpPr>
          <p:spPr>
            <a:xfrm rot="660000">
              <a:off x="1210291" y="4773890"/>
              <a:ext cx="1151504" cy="377825"/>
            </a:xfrm>
            <a:prstGeom prst="rect">
              <a:avLst/>
            </a:prstGeom>
          </p:spPr>
          <p:txBody>
            <a:bodyPr vert="horz" wrap="square" lIns="0" tIns="0" rIns="0" bIns="0" rtlCol="0">
              <a:spAutoFit/>
            </a:bodyPr>
            <a:lstStyle/>
            <a:p>
              <a:pPr>
                <a:lnSpc>
                  <a:spcPts val="2975"/>
                </a:lnSpc>
              </a:pPr>
              <a:r>
                <a:rPr sz="3750" baseline="1111" dirty="0">
                  <a:latin typeface="Times New Roman"/>
                  <a:cs typeface="Times New Roman"/>
                </a:rPr>
                <a:t>Time</a:t>
              </a:r>
              <a:r>
                <a:rPr sz="3750" spc="-37" baseline="1111" dirty="0">
                  <a:latin typeface="Times New Roman"/>
                  <a:cs typeface="Times New Roman"/>
                </a:rPr>
                <a:t> </a:t>
              </a:r>
              <a:r>
                <a:rPr sz="2500" dirty="0">
                  <a:latin typeface="Times New Roman"/>
                  <a:cs typeface="Times New Roman"/>
                </a:rPr>
                <a:t>(s)</a:t>
              </a:r>
              <a:endParaRPr sz="2500">
                <a:latin typeface="Times New Roman"/>
                <a:cs typeface="Times New Roman"/>
              </a:endParaRPr>
            </a:p>
          </p:txBody>
        </p:sp>
        <p:sp>
          <p:nvSpPr>
            <p:cNvPr id="13" name="object 3"/>
            <p:cNvSpPr/>
            <p:nvPr/>
          </p:nvSpPr>
          <p:spPr>
            <a:xfrm>
              <a:off x="670158" y="1542686"/>
              <a:ext cx="1816735" cy="2847340"/>
            </a:xfrm>
            <a:custGeom>
              <a:avLst/>
              <a:gdLst/>
              <a:ahLst/>
              <a:cxnLst/>
              <a:rect l="l" t="t" r="r" b="b"/>
              <a:pathLst>
                <a:path w="1816735" h="2847340">
                  <a:moveTo>
                    <a:pt x="0" y="2846806"/>
                  </a:moveTo>
                  <a:lnTo>
                    <a:pt x="1816569" y="1866480"/>
                  </a:lnTo>
                  <a:lnTo>
                    <a:pt x="1795221" y="0"/>
                  </a:lnTo>
                </a:path>
              </a:pathLst>
            </a:custGeom>
            <a:ln w="10160">
              <a:solidFill>
                <a:srgbClr val="AFAFAF"/>
              </a:solidFill>
            </a:ln>
          </p:spPr>
          <p:txBody>
            <a:bodyPr wrap="square" lIns="0" tIns="0" rIns="0" bIns="0" rtlCol="0"/>
            <a:lstStyle/>
            <a:p>
              <a:endParaRPr/>
            </a:p>
          </p:txBody>
        </p:sp>
        <p:sp>
          <p:nvSpPr>
            <p:cNvPr id="14" name="object 4"/>
            <p:cNvSpPr/>
            <p:nvPr/>
          </p:nvSpPr>
          <p:spPr>
            <a:xfrm>
              <a:off x="3392867" y="1970534"/>
              <a:ext cx="1795780" cy="2974975"/>
            </a:xfrm>
            <a:custGeom>
              <a:avLst/>
              <a:gdLst/>
              <a:ahLst/>
              <a:cxnLst/>
              <a:rect l="l" t="t" r="r" b="b"/>
              <a:pathLst>
                <a:path w="1795779" h="2974975">
                  <a:moveTo>
                    <a:pt x="0" y="2974517"/>
                  </a:moveTo>
                  <a:lnTo>
                    <a:pt x="1681683" y="1915655"/>
                  </a:lnTo>
                  <a:lnTo>
                    <a:pt x="1795170" y="0"/>
                  </a:lnTo>
                </a:path>
              </a:pathLst>
            </a:custGeom>
            <a:ln w="10160">
              <a:solidFill>
                <a:srgbClr val="AFAFAF"/>
              </a:solidFill>
            </a:ln>
          </p:spPr>
          <p:txBody>
            <a:bodyPr wrap="square" lIns="0" tIns="0" rIns="0" bIns="0" rtlCol="0"/>
            <a:lstStyle/>
            <a:p>
              <a:endParaRPr/>
            </a:p>
          </p:txBody>
        </p:sp>
        <p:sp>
          <p:nvSpPr>
            <p:cNvPr id="15" name="object 5"/>
            <p:cNvSpPr/>
            <p:nvPr/>
          </p:nvSpPr>
          <p:spPr>
            <a:xfrm>
              <a:off x="638794" y="4381046"/>
              <a:ext cx="47625" cy="25400"/>
            </a:xfrm>
            <a:custGeom>
              <a:avLst/>
              <a:gdLst/>
              <a:ahLst/>
              <a:cxnLst/>
              <a:rect l="l" t="t" r="r" b="b"/>
              <a:pathLst>
                <a:path w="47625" h="25400">
                  <a:moveTo>
                    <a:pt x="47015" y="0"/>
                  </a:moveTo>
                  <a:lnTo>
                    <a:pt x="0" y="25374"/>
                  </a:lnTo>
                </a:path>
              </a:pathLst>
            </a:custGeom>
            <a:ln w="10160">
              <a:solidFill>
                <a:srgbClr val="000000"/>
              </a:solidFill>
            </a:ln>
          </p:spPr>
          <p:txBody>
            <a:bodyPr wrap="square" lIns="0" tIns="0" rIns="0" bIns="0" rtlCol="0"/>
            <a:lstStyle/>
            <a:p>
              <a:endParaRPr/>
            </a:p>
          </p:txBody>
        </p:sp>
        <p:sp>
          <p:nvSpPr>
            <p:cNvPr id="16" name="object 6"/>
            <p:cNvSpPr txBox="1"/>
            <p:nvPr/>
          </p:nvSpPr>
          <p:spPr>
            <a:xfrm>
              <a:off x="494068" y="4507224"/>
              <a:ext cx="152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0</a:t>
              </a:r>
              <a:endParaRPr sz="2000">
                <a:latin typeface="Times New Roman"/>
                <a:cs typeface="Times New Roman"/>
              </a:endParaRPr>
            </a:p>
          </p:txBody>
        </p:sp>
        <p:sp>
          <p:nvSpPr>
            <p:cNvPr id="17" name="object 7"/>
            <p:cNvSpPr/>
            <p:nvPr/>
          </p:nvSpPr>
          <p:spPr>
            <a:xfrm>
              <a:off x="3363747" y="4935902"/>
              <a:ext cx="43815" cy="27940"/>
            </a:xfrm>
            <a:custGeom>
              <a:avLst/>
              <a:gdLst/>
              <a:ahLst/>
              <a:cxnLst/>
              <a:rect l="l" t="t" r="r" b="b"/>
              <a:pathLst>
                <a:path w="43814" h="27939">
                  <a:moveTo>
                    <a:pt x="43649" y="0"/>
                  </a:moveTo>
                  <a:lnTo>
                    <a:pt x="0" y="27482"/>
                  </a:lnTo>
                </a:path>
              </a:pathLst>
            </a:custGeom>
            <a:ln w="10160">
              <a:solidFill>
                <a:srgbClr val="000000"/>
              </a:solidFill>
            </a:ln>
          </p:spPr>
          <p:txBody>
            <a:bodyPr wrap="square" lIns="0" tIns="0" rIns="0" bIns="0" rtlCol="0"/>
            <a:lstStyle/>
            <a:p>
              <a:endParaRPr/>
            </a:p>
          </p:txBody>
        </p:sp>
        <p:sp>
          <p:nvSpPr>
            <p:cNvPr id="18" name="object 8"/>
            <p:cNvSpPr txBox="1"/>
            <p:nvPr/>
          </p:nvSpPr>
          <p:spPr>
            <a:xfrm>
              <a:off x="3089668" y="5070062"/>
              <a:ext cx="406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360</a:t>
              </a:r>
              <a:endParaRPr sz="2000">
                <a:latin typeface="Times New Roman"/>
                <a:cs typeface="Times New Roman"/>
              </a:endParaRPr>
            </a:p>
          </p:txBody>
        </p:sp>
        <p:sp>
          <p:nvSpPr>
            <p:cNvPr id="19" name="object 9"/>
            <p:cNvSpPr/>
            <p:nvPr/>
          </p:nvSpPr>
          <p:spPr>
            <a:xfrm>
              <a:off x="3591616" y="3920896"/>
              <a:ext cx="1671320" cy="1064895"/>
            </a:xfrm>
            <a:custGeom>
              <a:avLst/>
              <a:gdLst/>
              <a:ahLst/>
              <a:cxnLst/>
              <a:rect l="l" t="t" r="r" b="b"/>
              <a:pathLst>
                <a:path w="1671320" h="1064895">
                  <a:moveTo>
                    <a:pt x="1671243" y="0"/>
                  </a:moveTo>
                  <a:lnTo>
                    <a:pt x="0" y="1064704"/>
                  </a:lnTo>
                </a:path>
              </a:pathLst>
            </a:custGeom>
            <a:ln w="10160">
              <a:solidFill>
                <a:srgbClr val="000000"/>
              </a:solidFill>
            </a:ln>
          </p:spPr>
          <p:txBody>
            <a:bodyPr wrap="square" lIns="0" tIns="0" rIns="0" bIns="0" rtlCol="0"/>
            <a:lstStyle/>
            <a:p>
              <a:endParaRPr/>
            </a:p>
          </p:txBody>
        </p:sp>
        <p:sp>
          <p:nvSpPr>
            <p:cNvPr id="20" name="object 10"/>
            <p:cNvSpPr txBox="1"/>
            <p:nvPr/>
          </p:nvSpPr>
          <p:spPr>
            <a:xfrm>
              <a:off x="4633810" y="4532594"/>
              <a:ext cx="378460" cy="342900"/>
            </a:xfrm>
            <a:prstGeom prst="rect">
              <a:avLst/>
            </a:prstGeom>
          </p:spPr>
          <p:txBody>
            <a:bodyPr vert="horz" wrap="square" lIns="0" tIns="0" rIns="0" bIns="0" rtlCol="0">
              <a:spAutoFit/>
            </a:bodyPr>
            <a:lstStyle/>
            <a:p>
              <a:pPr marL="12700">
                <a:lnSpc>
                  <a:spcPct val="100000"/>
                </a:lnSpc>
              </a:pPr>
              <a:r>
                <a:rPr sz="2500" dirty="0">
                  <a:latin typeface="Times New Roman"/>
                  <a:cs typeface="Times New Roman"/>
                </a:rPr>
                <a:t>SP</a:t>
              </a:r>
              <a:endParaRPr sz="2500">
                <a:latin typeface="Times New Roman"/>
                <a:cs typeface="Times New Roman"/>
              </a:endParaRPr>
            </a:p>
          </p:txBody>
        </p:sp>
        <p:sp>
          <p:nvSpPr>
            <p:cNvPr id="21" name="object 11"/>
            <p:cNvSpPr/>
            <p:nvPr/>
          </p:nvSpPr>
          <p:spPr>
            <a:xfrm>
              <a:off x="480274" y="2328846"/>
              <a:ext cx="3225800" cy="2584450"/>
            </a:xfrm>
            <a:custGeom>
              <a:avLst/>
              <a:gdLst/>
              <a:ahLst/>
              <a:cxnLst/>
              <a:rect l="l" t="t" r="r" b="b"/>
              <a:pathLst>
                <a:path w="3225800" h="2584450">
                  <a:moveTo>
                    <a:pt x="0" y="0"/>
                  </a:moveTo>
                  <a:lnTo>
                    <a:pt x="124752" y="1955431"/>
                  </a:lnTo>
                  <a:lnTo>
                    <a:pt x="3225723" y="2583891"/>
                  </a:lnTo>
                </a:path>
              </a:pathLst>
            </a:custGeom>
            <a:ln w="10160">
              <a:solidFill>
                <a:srgbClr val="AFAFAF"/>
              </a:solidFill>
            </a:ln>
          </p:spPr>
          <p:txBody>
            <a:bodyPr wrap="square" lIns="0" tIns="0" rIns="0" bIns="0" rtlCol="0"/>
            <a:lstStyle/>
            <a:p>
              <a:endParaRPr/>
            </a:p>
          </p:txBody>
        </p:sp>
        <p:sp>
          <p:nvSpPr>
            <p:cNvPr id="22" name="object 12"/>
            <p:cNvSpPr/>
            <p:nvPr/>
          </p:nvSpPr>
          <p:spPr>
            <a:xfrm>
              <a:off x="2161559" y="1564635"/>
              <a:ext cx="3002915" cy="2419350"/>
            </a:xfrm>
            <a:custGeom>
              <a:avLst/>
              <a:gdLst/>
              <a:ahLst/>
              <a:cxnLst/>
              <a:rect l="l" t="t" r="r" b="b"/>
              <a:pathLst>
                <a:path w="3002915" h="2419350">
                  <a:moveTo>
                    <a:pt x="0" y="0"/>
                  </a:moveTo>
                  <a:lnTo>
                    <a:pt x="36017" y="1869046"/>
                  </a:lnTo>
                  <a:lnTo>
                    <a:pt x="3002445" y="2419235"/>
                  </a:lnTo>
                </a:path>
              </a:pathLst>
            </a:custGeom>
            <a:ln w="10160">
              <a:solidFill>
                <a:srgbClr val="AFAFAF"/>
              </a:solidFill>
            </a:ln>
          </p:spPr>
          <p:txBody>
            <a:bodyPr wrap="square" lIns="0" tIns="0" rIns="0" bIns="0" rtlCol="0"/>
            <a:lstStyle/>
            <a:p>
              <a:endParaRPr/>
            </a:p>
          </p:txBody>
        </p:sp>
        <p:sp>
          <p:nvSpPr>
            <p:cNvPr id="23" name="object 13"/>
            <p:cNvSpPr/>
            <p:nvPr/>
          </p:nvSpPr>
          <p:spPr>
            <a:xfrm>
              <a:off x="3680047" y="4907480"/>
              <a:ext cx="78105" cy="15875"/>
            </a:xfrm>
            <a:custGeom>
              <a:avLst/>
              <a:gdLst/>
              <a:ahLst/>
              <a:cxnLst/>
              <a:rect l="l" t="t" r="r" b="b"/>
              <a:pathLst>
                <a:path w="78104" h="15875">
                  <a:moveTo>
                    <a:pt x="0" y="0"/>
                  </a:moveTo>
                  <a:lnTo>
                    <a:pt x="77914" y="15786"/>
                  </a:lnTo>
                </a:path>
              </a:pathLst>
            </a:custGeom>
            <a:ln w="10160">
              <a:solidFill>
                <a:srgbClr val="000000"/>
              </a:solidFill>
            </a:ln>
          </p:spPr>
          <p:txBody>
            <a:bodyPr wrap="square" lIns="0" tIns="0" rIns="0" bIns="0" rtlCol="0"/>
            <a:lstStyle/>
            <a:p>
              <a:endParaRPr/>
            </a:p>
          </p:txBody>
        </p:sp>
        <p:sp>
          <p:nvSpPr>
            <p:cNvPr id="24" name="object 14"/>
            <p:cNvSpPr txBox="1"/>
            <p:nvPr/>
          </p:nvSpPr>
          <p:spPr>
            <a:xfrm>
              <a:off x="3803192" y="5010957"/>
              <a:ext cx="152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1</a:t>
              </a:r>
              <a:endParaRPr sz="2000">
                <a:latin typeface="Times New Roman"/>
                <a:cs typeface="Times New Roman"/>
              </a:endParaRPr>
            </a:p>
          </p:txBody>
        </p:sp>
        <p:sp>
          <p:nvSpPr>
            <p:cNvPr id="25" name="object 15"/>
            <p:cNvSpPr/>
            <p:nvPr/>
          </p:nvSpPr>
          <p:spPr>
            <a:xfrm>
              <a:off x="5139251" y="3979283"/>
              <a:ext cx="74930" cy="13970"/>
            </a:xfrm>
            <a:custGeom>
              <a:avLst/>
              <a:gdLst/>
              <a:ahLst/>
              <a:cxnLst/>
              <a:rect l="l" t="t" r="r" b="b"/>
              <a:pathLst>
                <a:path w="74929" h="13969">
                  <a:moveTo>
                    <a:pt x="0" y="0"/>
                  </a:moveTo>
                  <a:lnTo>
                    <a:pt x="74320" y="13779"/>
                  </a:lnTo>
                </a:path>
              </a:pathLst>
            </a:custGeom>
            <a:ln w="10160">
              <a:solidFill>
                <a:srgbClr val="000000"/>
              </a:solidFill>
            </a:ln>
          </p:spPr>
          <p:txBody>
            <a:bodyPr wrap="square" lIns="0" tIns="0" rIns="0" bIns="0" rtlCol="0"/>
            <a:lstStyle/>
            <a:p>
              <a:endParaRPr/>
            </a:p>
          </p:txBody>
        </p:sp>
        <p:sp>
          <p:nvSpPr>
            <p:cNvPr id="26" name="object 16"/>
            <p:cNvSpPr/>
            <p:nvPr/>
          </p:nvSpPr>
          <p:spPr>
            <a:xfrm>
              <a:off x="5262859" y="2001736"/>
              <a:ext cx="123825" cy="1919605"/>
            </a:xfrm>
            <a:custGeom>
              <a:avLst/>
              <a:gdLst/>
              <a:ahLst/>
              <a:cxnLst/>
              <a:rect l="l" t="t" r="r" b="b"/>
              <a:pathLst>
                <a:path w="123825" h="1919605">
                  <a:moveTo>
                    <a:pt x="0" y="1919160"/>
                  </a:moveTo>
                  <a:lnTo>
                    <a:pt x="123710" y="0"/>
                  </a:lnTo>
                </a:path>
              </a:pathLst>
            </a:custGeom>
            <a:ln w="10160">
              <a:solidFill>
                <a:srgbClr val="000000"/>
              </a:solidFill>
            </a:ln>
          </p:spPr>
          <p:txBody>
            <a:bodyPr wrap="square" lIns="0" tIns="0" rIns="0" bIns="0" rtlCol="0"/>
            <a:lstStyle/>
            <a:p>
              <a:endParaRPr/>
            </a:p>
          </p:txBody>
        </p:sp>
        <p:sp>
          <p:nvSpPr>
            <p:cNvPr id="27" name="object 17"/>
            <p:cNvSpPr/>
            <p:nvPr/>
          </p:nvSpPr>
          <p:spPr>
            <a:xfrm>
              <a:off x="477973" y="3340327"/>
              <a:ext cx="4787265" cy="973455"/>
            </a:xfrm>
            <a:custGeom>
              <a:avLst/>
              <a:gdLst/>
              <a:ahLst/>
              <a:cxnLst/>
              <a:rect l="l" t="t" r="r" b="b"/>
              <a:pathLst>
                <a:path w="4787265" h="973455">
                  <a:moveTo>
                    <a:pt x="4787239" y="544068"/>
                  </a:moveTo>
                  <a:lnTo>
                    <a:pt x="1827326" y="0"/>
                  </a:lnTo>
                  <a:lnTo>
                    <a:pt x="0" y="973213"/>
                  </a:lnTo>
                </a:path>
              </a:pathLst>
            </a:custGeom>
            <a:ln w="10160">
              <a:solidFill>
                <a:srgbClr val="AFAFAF"/>
              </a:solidFill>
            </a:ln>
          </p:spPr>
          <p:txBody>
            <a:bodyPr wrap="square" lIns="0" tIns="0" rIns="0" bIns="0" rtlCol="0"/>
            <a:lstStyle/>
            <a:p>
              <a:endParaRPr/>
            </a:p>
          </p:txBody>
        </p:sp>
        <p:sp>
          <p:nvSpPr>
            <p:cNvPr id="28" name="object 18"/>
            <p:cNvSpPr/>
            <p:nvPr/>
          </p:nvSpPr>
          <p:spPr>
            <a:xfrm>
              <a:off x="450879" y="2957273"/>
              <a:ext cx="4839970" cy="954405"/>
            </a:xfrm>
            <a:custGeom>
              <a:avLst/>
              <a:gdLst/>
              <a:ahLst/>
              <a:cxnLst/>
              <a:rect l="l" t="t" r="r" b="b"/>
              <a:pathLst>
                <a:path w="4839970" h="954405">
                  <a:moveTo>
                    <a:pt x="4839728" y="533171"/>
                  </a:moveTo>
                  <a:lnTo>
                    <a:pt x="1848180" y="0"/>
                  </a:lnTo>
                  <a:lnTo>
                    <a:pt x="0" y="954049"/>
                  </a:lnTo>
                </a:path>
              </a:pathLst>
            </a:custGeom>
            <a:ln w="10160">
              <a:solidFill>
                <a:srgbClr val="AFAFAF"/>
              </a:solidFill>
            </a:ln>
          </p:spPr>
          <p:txBody>
            <a:bodyPr wrap="square" lIns="0" tIns="0" rIns="0" bIns="0" rtlCol="0"/>
            <a:lstStyle/>
            <a:p>
              <a:endParaRPr/>
            </a:p>
          </p:txBody>
        </p:sp>
        <p:sp>
          <p:nvSpPr>
            <p:cNvPr id="29" name="object 19"/>
            <p:cNvSpPr/>
            <p:nvPr/>
          </p:nvSpPr>
          <p:spPr>
            <a:xfrm>
              <a:off x="423171" y="2566230"/>
              <a:ext cx="4893945" cy="934085"/>
            </a:xfrm>
            <a:custGeom>
              <a:avLst/>
              <a:gdLst/>
              <a:ahLst/>
              <a:cxnLst/>
              <a:rect l="l" t="t" r="r" b="b"/>
              <a:pathLst>
                <a:path w="4893945" h="934085">
                  <a:moveTo>
                    <a:pt x="4893386" y="521677"/>
                  </a:moveTo>
                  <a:lnTo>
                    <a:pt x="1869503" y="0"/>
                  </a:lnTo>
                  <a:lnTo>
                    <a:pt x="0" y="933818"/>
                  </a:lnTo>
                </a:path>
              </a:pathLst>
            </a:custGeom>
            <a:ln w="10160">
              <a:solidFill>
                <a:srgbClr val="AFAFAF"/>
              </a:solidFill>
            </a:ln>
          </p:spPr>
          <p:txBody>
            <a:bodyPr wrap="square" lIns="0" tIns="0" rIns="0" bIns="0" rtlCol="0"/>
            <a:lstStyle/>
            <a:p>
              <a:endParaRPr/>
            </a:p>
          </p:txBody>
        </p:sp>
        <p:sp>
          <p:nvSpPr>
            <p:cNvPr id="30" name="object 20"/>
            <p:cNvSpPr/>
            <p:nvPr/>
          </p:nvSpPr>
          <p:spPr>
            <a:xfrm>
              <a:off x="394840" y="2166936"/>
              <a:ext cx="4948555" cy="912494"/>
            </a:xfrm>
            <a:custGeom>
              <a:avLst/>
              <a:gdLst/>
              <a:ahLst/>
              <a:cxnLst/>
              <a:rect l="l" t="t" r="r" b="b"/>
              <a:pathLst>
                <a:path w="4948555" h="912494">
                  <a:moveTo>
                    <a:pt x="4948237" y="509562"/>
                  </a:moveTo>
                  <a:lnTo>
                    <a:pt x="1891322" y="0"/>
                  </a:lnTo>
                  <a:lnTo>
                    <a:pt x="0" y="912469"/>
                  </a:lnTo>
                </a:path>
              </a:pathLst>
            </a:custGeom>
            <a:ln w="10160">
              <a:solidFill>
                <a:srgbClr val="AFAFAF"/>
              </a:solidFill>
            </a:ln>
          </p:spPr>
          <p:txBody>
            <a:bodyPr wrap="square" lIns="0" tIns="0" rIns="0" bIns="0" rtlCol="0"/>
            <a:lstStyle/>
            <a:p>
              <a:endParaRPr/>
            </a:p>
          </p:txBody>
        </p:sp>
        <p:sp>
          <p:nvSpPr>
            <p:cNvPr id="31" name="object 21"/>
            <p:cNvSpPr/>
            <p:nvPr/>
          </p:nvSpPr>
          <p:spPr>
            <a:xfrm>
              <a:off x="365843" y="1759119"/>
              <a:ext cx="5004435" cy="890269"/>
            </a:xfrm>
            <a:custGeom>
              <a:avLst/>
              <a:gdLst/>
              <a:ahLst/>
              <a:cxnLst/>
              <a:rect l="l" t="t" r="r" b="b"/>
              <a:pathLst>
                <a:path w="5004435" h="890269">
                  <a:moveTo>
                    <a:pt x="5004346" y="496798"/>
                  </a:moveTo>
                  <a:lnTo>
                    <a:pt x="1913661" y="0"/>
                  </a:lnTo>
                  <a:lnTo>
                    <a:pt x="0" y="889952"/>
                  </a:lnTo>
                </a:path>
              </a:pathLst>
            </a:custGeom>
            <a:ln w="10160">
              <a:solidFill>
                <a:srgbClr val="AFAFAF"/>
              </a:solidFill>
            </a:ln>
          </p:spPr>
          <p:txBody>
            <a:bodyPr wrap="square" lIns="0" tIns="0" rIns="0" bIns="0" rtlCol="0"/>
            <a:lstStyle/>
            <a:p>
              <a:endParaRPr/>
            </a:p>
          </p:txBody>
        </p:sp>
        <p:sp>
          <p:nvSpPr>
            <p:cNvPr id="32" name="object 22"/>
            <p:cNvSpPr/>
            <p:nvPr/>
          </p:nvSpPr>
          <p:spPr>
            <a:xfrm>
              <a:off x="5240516" y="3879855"/>
              <a:ext cx="74295" cy="13970"/>
            </a:xfrm>
            <a:custGeom>
              <a:avLst/>
              <a:gdLst/>
              <a:ahLst/>
              <a:cxnLst/>
              <a:rect l="l" t="t" r="r" b="b"/>
              <a:pathLst>
                <a:path w="74295" h="13969">
                  <a:moveTo>
                    <a:pt x="0" y="0"/>
                  </a:moveTo>
                  <a:lnTo>
                    <a:pt x="74142" y="13627"/>
                  </a:lnTo>
                </a:path>
              </a:pathLst>
            </a:custGeom>
            <a:ln w="10160">
              <a:solidFill>
                <a:srgbClr val="000000"/>
              </a:solidFill>
            </a:ln>
          </p:spPr>
          <p:txBody>
            <a:bodyPr wrap="square" lIns="0" tIns="0" rIns="0" bIns="0" rtlCol="0"/>
            <a:lstStyle/>
            <a:p>
              <a:endParaRPr/>
            </a:p>
          </p:txBody>
        </p:sp>
        <p:sp>
          <p:nvSpPr>
            <p:cNvPr id="33" name="object 23"/>
            <p:cNvSpPr/>
            <p:nvPr/>
          </p:nvSpPr>
          <p:spPr>
            <a:xfrm>
              <a:off x="5265637" y="3485995"/>
              <a:ext cx="75565" cy="13970"/>
            </a:xfrm>
            <a:custGeom>
              <a:avLst/>
              <a:gdLst/>
              <a:ahLst/>
              <a:cxnLst/>
              <a:rect l="l" t="t" r="r" b="b"/>
              <a:pathLst>
                <a:path w="75564" h="13969">
                  <a:moveTo>
                    <a:pt x="0" y="0"/>
                  </a:moveTo>
                  <a:lnTo>
                    <a:pt x="74968" y="13360"/>
                  </a:lnTo>
                </a:path>
              </a:pathLst>
            </a:custGeom>
            <a:ln w="10160">
              <a:solidFill>
                <a:srgbClr val="000000"/>
              </a:solidFill>
            </a:ln>
          </p:spPr>
          <p:txBody>
            <a:bodyPr wrap="square" lIns="0" tIns="0" rIns="0" bIns="0" rtlCol="0"/>
            <a:lstStyle/>
            <a:p>
              <a:endParaRPr/>
            </a:p>
          </p:txBody>
        </p:sp>
        <p:sp>
          <p:nvSpPr>
            <p:cNvPr id="34" name="object 24"/>
            <p:cNvSpPr/>
            <p:nvPr/>
          </p:nvSpPr>
          <p:spPr>
            <a:xfrm>
              <a:off x="5291305" y="3083551"/>
              <a:ext cx="76200" cy="13335"/>
            </a:xfrm>
            <a:custGeom>
              <a:avLst/>
              <a:gdLst/>
              <a:ahLst/>
              <a:cxnLst/>
              <a:rect l="l" t="t" r="r" b="b"/>
              <a:pathLst>
                <a:path w="76200" h="13335">
                  <a:moveTo>
                    <a:pt x="0" y="0"/>
                  </a:moveTo>
                  <a:lnTo>
                    <a:pt x="75806" y="13081"/>
                  </a:lnTo>
                </a:path>
              </a:pathLst>
            </a:custGeom>
            <a:ln w="10160">
              <a:solidFill>
                <a:srgbClr val="000000"/>
              </a:solidFill>
            </a:ln>
          </p:spPr>
          <p:txBody>
            <a:bodyPr wrap="square" lIns="0" tIns="0" rIns="0" bIns="0" rtlCol="0"/>
            <a:lstStyle/>
            <a:p>
              <a:endParaRPr/>
            </a:p>
          </p:txBody>
        </p:sp>
        <p:sp>
          <p:nvSpPr>
            <p:cNvPr id="35" name="object 25"/>
            <p:cNvSpPr/>
            <p:nvPr/>
          </p:nvSpPr>
          <p:spPr>
            <a:xfrm>
              <a:off x="5317538" y="2672240"/>
              <a:ext cx="76835" cy="13335"/>
            </a:xfrm>
            <a:custGeom>
              <a:avLst/>
              <a:gdLst/>
              <a:ahLst/>
              <a:cxnLst/>
              <a:rect l="l" t="t" r="r" b="b"/>
              <a:pathLst>
                <a:path w="76835" h="13334">
                  <a:moveTo>
                    <a:pt x="0" y="0"/>
                  </a:moveTo>
                  <a:lnTo>
                    <a:pt x="76669" y="12776"/>
                  </a:lnTo>
                </a:path>
              </a:pathLst>
            </a:custGeom>
            <a:ln w="10160">
              <a:solidFill>
                <a:srgbClr val="000000"/>
              </a:solidFill>
            </a:ln>
          </p:spPr>
          <p:txBody>
            <a:bodyPr wrap="square" lIns="0" tIns="0" rIns="0" bIns="0" rtlCol="0"/>
            <a:lstStyle/>
            <a:p>
              <a:endParaRPr/>
            </a:p>
          </p:txBody>
        </p:sp>
        <p:sp>
          <p:nvSpPr>
            <p:cNvPr id="36" name="object 26"/>
            <p:cNvSpPr/>
            <p:nvPr/>
          </p:nvSpPr>
          <p:spPr>
            <a:xfrm>
              <a:off x="5344355" y="2251766"/>
              <a:ext cx="78105" cy="12700"/>
            </a:xfrm>
            <a:custGeom>
              <a:avLst/>
              <a:gdLst/>
              <a:ahLst/>
              <a:cxnLst/>
              <a:rect l="l" t="t" r="r" b="b"/>
              <a:pathLst>
                <a:path w="78104" h="12700">
                  <a:moveTo>
                    <a:pt x="0" y="0"/>
                  </a:moveTo>
                  <a:lnTo>
                    <a:pt x="77558" y="12471"/>
                  </a:lnTo>
                </a:path>
              </a:pathLst>
            </a:custGeom>
            <a:ln w="10160">
              <a:solidFill>
                <a:srgbClr val="000000"/>
              </a:solidFill>
            </a:ln>
          </p:spPr>
          <p:txBody>
            <a:bodyPr wrap="square" lIns="0" tIns="0" rIns="0" bIns="0" rtlCol="0"/>
            <a:lstStyle/>
            <a:p>
              <a:endParaRPr/>
            </a:p>
          </p:txBody>
        </p:sp>
        <p:sp>
          <p:nvSpPr>
            <p:cNvPr id="37" name="object 27"/>
            <p:cNvSpPr txBox="1"/>
            <p:nvPr/>
          </p:nvSpPr>
          <p:spPr>
            <a:xfrm>
              <a:off x="5185778" y="2194693"/>
              <a:ext cx="522605" cy="2158365"/>
            </a:xfrm>
            <a:prstGeom prst="rect">
              <a:avLst/>
            </a:prstGeom>
          </p:spPr>
          <p:txBody>
            <a:bodyPr vert="horz" wrap="square" lIns="0" tIns="0" rIns="0" bIns="0" rtlCol="0">
              <a:spAutoFit/>
            </a:bodyPr>
            <a:lstStyle/>
            <a:p>
              <a:pPr marR="5080" algn="r">
                <a:lnSpc>
                  <a:spcPct val="100000"/>
                </a:lnSpc>
              </a:pPr>
              <a:r>
                <a:rPr sz="2000" dirty="0">
                  <a:latin typeface="Times New Roman"/>
                  <a:cs typeface="Times New Roman"/>
                </a:rPr>
                <a:t>8</a:t>
              </a:r>
              <a:endParaRPr sz="2000">
                <a:latin typeface="Times New Roman"/>
                <a:cs typeface="Times New Roman"/>
              </a:endParaRPr>
            </a:p>
            <a:p>
              <a:pPr marR="34925" algn="r">
                <a:lnSpc>
                  <a:spcPct val="100000"/>
                </a:lnSpc>
                <a:spcBef>
                  <a:spcPts val="905"/>
                </a:spcBef>
              </a:pPr>
              <a:r>
                <a:rPr sz="2000" dirty="0">
                  <a:latin typeface="Times New Roman"/>
                  <a:cs typeface="Times New Roman"/>
                </a:rPr>
                <a:t>6</a:t>
              </a:r>
              <a:endParaRPr sz="2000">
                <a:latin typeface="Times New Roman"/>
                <a:cs typeface="Times New Roman"/>
              </a:endParaRPr>
            </a:p>
            <a:p>
              <a:pPr marR="64135" algn="r">
                <a:lnSpc>
                  <a:spcPct val="100000"/>
                </a:lnSpc>
                <a:spcBef>
                  <a:spcPts val="835"/>
                </a:spcBef>
              </a:pPr>
              <a:r>
                <a:rPr sz="2000" dirty="0">
                  <a:latin typeface="Times New Roman"/>
                  <a:cs typeface="Times New Roman"/>
                </a:rPr>
                <a:t>4</a:t>
              </a:r>
              <a:endParaRPr sz="2000">
                <a:latin typeface="Times New Roman"/>
                <a:cs typeface="Times New Roman"/>
              </a:endParaRPr>
            </a:p>
            <a:p>
              <a:pPr marL="294005">
                <a:lnSpc>
                  <a:spcPct val="100000"/>
                </a:lnSpc>
                <a:spcBef>
                  <a:spcPts val="765"/>
                </a:spcBef>
              </a:pPr>
              <a:r>
                <a:rPr sz="2000" dirty="0">
                  <a:latin typeface="Times New Roman"/>
                  <a:cs typeface="Times New Roman"/>
                </a:rPr>
                <a:t>2</a:t>
              </a:r>
              <a:endParaRPr sz="2000">
                <a:latin typeface="Times New Roman"/>
                <a:cs typeface="Times New Roman"/>
              </a:endParaRPr>
            </a:p>
            <a:p>
              <a:pPr marL="266065">
                <a:lnSpc>
                  <a:spcPts val="2190"/>
                </a:lnSpc>
                <a:spcBef>
                  <a:spcPts val="695"/>
                </a:spcBef>
              </a:pPr>
              <a:r>
                <a:rPr sz="2000" dirty="0">
                  <a:latin typeface="Times New Roman"/>
                  <a:cs typeface="Times New Roman"/>
                </a:rPr>
                <a:t>0</a:t>
              </a:r>
              <a:endParaRPr sz="2000">
                <a:latin typeface="Times New Roman"/>
                <a:cs typeface="Times New Roman"/>
              </a:endParaRPr>
            </a:p>
            <a:p>
              <a:pPr marL="12700">
                <a:lnSpc>
                  <a:spcPts val="2190"/>
                </a:lnSpc>
              </a:pPr>
              <a:r>
                <a:rPr sz="2000" dirty="0">
                  <a:latin typeface="Times New Roman"/>
                  <a:cs typeface="Times New Roman"/>
                </a:rPr>
                <a:t>10</a:t>
              </a:r>
              <a:endParaRPr sz="2000">
                <a:latin typeface="Times New Roman"/>
                <a:cs typeface="Times New Roman"/>
              </a:endParaRPr>
            </a:p>
          </p:txBody>
        </p:sp>
        <p:sp>
          <p:nvSpPr>
            <p:cNvPr id="38" name="object 28"/>
            <p:cNvSpPr/>
            <p:nvPr/>
          </p:nvSpPr>
          <p:spPr>
            <a:xfrm>
              <a:off x="791936" y="4100201"/>
              <a:ext cx="2708910" cy="732790"/>
            </a:xfrm>
            <a:custGeom>
              <a:avLst/>
              <a:gdLst/>
              <a:ahLst/>
              <a:cxnLst/>
              <a:rect l="l" t="t" r="r" b="b"/>
              <a:pathLst>
                <a:path w="2708910" h="732789">
                  <a:moveTo>
                    <a:pt x="0" y="185191"/>
                  </a:moveTo>
                  <a:lnTo>
                    <a:pt x="65328" y="198399"/>
                  </a:lnTo>
                  <a:lnTo>
                    <a:pt x="61277" y="0"/>
                  </a:lnTo>
                  <a:lnTo>
                    <a:pt x="79857" y="201333"/>
                  </a:lnTo>
                  <a:lnTo>
                    <a:pt x="218249" y="229298"/>
                  </a:lnTo>
                  <a:lnTo>
                    <a:pt x="215061" y="30632"/>
                  </a:lnTo>
                  <a:lnTo>
                    <a:pt x="232854" y="232257"/>
                  </a:lnTo>
                  <a:lnTo>
                    <a:pt x="320598" y="249986"/>
                  </a:lnTo>
                  <a:lnTo>
                    <a:pt x="317969" y="51117"/>
                  </a:lnTo>
                  <a:lnTo>
                    <a:pt x="335241" y="252945"/>
                  </a:lnTo>
                  <a:lnTo>
                    <a:pt x="342569" y="254431"/>
                  </a:lnTo>
                  <a:lnTo>
                    <a:pt x="340067" y="55524"/>
                  </a:lnTo>
                  <a:lnTo>
                    <a:pt x="354799" y="58458"/>
                  </a:lnTo>
                  <a:lnTo>
                    <a:pt x="371881" y="260349"/>
                  </a:lnTo>
                  <a:lnTo>
                    <a:pt x="2333967" y="656920"/>
                  </a:lnTo>
                  <a:lnTo>
                    <a:pt x="2343010" y="454431"/>
                  </a:lnTo>
                  <a:lnTo>
                    <a:pt x="2349500" y="660069"/>
                  </a:lnTo>
                  <a:lnTo>
                    <a:pt x="2357272" y="661631"/>
                  </a:lnTo>
                  <a:lnTo>
                    <a:pt x="2366454" y="459104"/>
                  </a:lnTo>
                  <a:lnTo>
                    <a:pt x="2372817" y="664781"/>
                  </a:lnTo>
                  <a:lnTo>
                    <a:pt x="2382100" y="462216"/>
                  </a:lnTo>
                  <a:lnTo>
                    <a:pt x="2388374" y="667918"/>
                  </a:lnTo>
                  <a:lnTo>
                    <a:pt x="2458453" y="682091"/>
                  </a:lnTo>
                  <a:lnTo>
                    <a:pt x="2468245" y="479374"/>
                  </a:lnTo>
                  <a:lnTo>
                    <a:pt x="2474048" y="685241"/>
                  </a:lnTo>
                  <a:lnTo>
                    <a:pt x="2489644" y="688390"/>
                  </a:lnTo>
                  <a:lnTo>
                    <a:pt x="2499626" y="485622"/>
                  </a:lnTo>
                  <a:lnTo>
                    <a:pt x="2505252" y="691540"/>
                  </a:lnTo>
                  <a:lnTo>
                    <a:pt x="2515323" y="488759"/>
                  </a:lnTo>
                  <a:lnTo>
                    <a:pt x="2520873" y="694702"/>
                  </a:lnTo>
                  <a:lnTo>
                    <a:pt x="2614701" y="713663"/>
                  </a:lnTo>
                  <a:lnTo>
                    <a:pt x="2625432" y="510679"/>
                  </a:lnTo>
                  <a:lnTo>
                    <a:pt x="2630360" y="716838"/>
                  </a:lnTo>
                  <a:lnTo>
                    <a:pt x="2708783" y="732688"/>
                  </a:lnTo>
                </a:path>
              </a:pathLst>
            </a:custGeom>
            <a:ln w="19049">
              <a:solidFill>
                <a:srgbClr val="1F77B4"/>
              </a:solidFill>
            </a:ln>
          </p:spPr>
          <p:txBody>
            <a:bodyPr wrap="square" lIns="0" tIns="0" rIns="0" bIns="0" rtlCol="0"/>
            <a:lstStyle/>
            <a:p>
              <a:endParaRPr/>
            </a:p>
          </p:txBody>
        </p:sp>
        <p:sp>
          <p:nvSpPr>
            <p:cNvPr id="39" name="object 29"/>
            <p:cNvSpPr/>
            <p:nvPr/>
          </p:nvSpPr>
          <p:spPr>
            <a:xfrm>
              <a:off x="978709" y="4184885"/>
              <a:ext cx="2695575" cy="539750"/>
            </a:xfrm>
            <a:custGeom>
              <a:avLst/>
              <a:gdLst/>
              <a:ahLst/>
              <a:cxnLst/>
              <a:rect l="l" t="t" r="r" b="b"/>
              <a:pathLst>
                <a:path w="2695575" h="539750">
                  <a:moveTo>
                    <a:pt x="0" y="0"/>
                  </a:moveTo>
                  <a:lnTo>
                    <a:pt x="2695333" y="539216"/>
                  </a:lnTo>
                  <a:lnTo>
                    <a:pt x="2695333" y="539216"/>
                  </a:lnTo>
                </a:path>
              </a:pathLst>
            </a:custGeom>
            <a:ln w="19050">
              <a:solidFill>
                <a:srgbClr val="FF7E0E"/>
              </a:solidFill>
            </a:ln>
          </p:spPr>
          <p:txBody>
            <a:bodyPr wrap="square" lIns="0" tIns="0" rIns="0" bIns="0" rtlCol="0"/>
            <a:lstStyle/>
            <a:p>
              <a:endParaRPr/>
            </a:p>
          </p:txBody>
        </p:sp>
        <p:sp>
          <p:nvSpPr>
            <p:cNvPr id="40" name="object 30"/>
            <p:cNvSpPr/>
            <p:nvPr/>
          </p:nvSpPr>
          <p:spPr>
            <a:xfrm>
              <a:off x="1162721" y="3919086"/>
              <a:ext cx="2682240" cy="698500"/>
            </a:xfrm>
            <a:custGeom>
              <a:avLst/>
              <a:gdLst/>
              <a:ahLst/>
              <a:cxnLst/>
              <a:rect l="l" t="t" r="r" b="b"/>
              <a:pathLst>
                <a:path w="2682240" h="698500">
                  <a:moveTo>
                    <a:pt x="0" y="166776"/>
                  </a:moveTo>
                  <a:lnTo>
                    <a:pt x="151206" y="196723"/>
                  </a:lnTo>
                  <a:lnTo>
                    <a:pt x="149745" y="0"/>
                  </a:lnTo>
                  <a:lnTo>
                    <a:pt x="157010" y="1422"/>
                  </a:lnTo>
                  <a:lnTo>
                    <a:pt x="172859" y="201002"/>
                  </a:lnTo>
                  <a:lnTo>
                    <a:pt x="361124" y="238290"/>
                  </a:lnTo>
                  <a:lnTo>
                    <a:pt x="360845" y="41186"/>
                  </a:lnTo>
                  <a:lnTo>
                    <a:pt x="375653" y="241173"/>
                  </a:lnTo>
                  <a:lnTo>
                    <a:pt x="375450" y="44043"/>
                  </a:lnTo>
                  <a:lnTo>
                    <a:pt x="390182" y="244043"/>
                  </a:lnTo>
                  <a:lnTo>
                    <a:pt x="579678" y="281571"/>
                  </a:lnTo>
                  <a:lnTo>
                    <a:pt x="580605" y="84074"/>
                  </a:lnTo>
                  <a:lnTo>
                    <a:pt x="594296" y="284467"/>
                  </a:lnTo>
                  <a:lnTo>
                    <a:pt x="595312" y="86944"/>
                  </a:lnTo>
                  <a:lnTo>
                    <a:pt x="608926" y="287362"/>
                  </a:lnTo>
                  <a:lnTo>
                    <a:pt x="806996" y="326593"/>
                  </a:lnTo>
                  <a:lnTo>
                    <a:pt x="809218" y="128676"/>
                  </a:lnTo>
                  <a:lnTo>
                    <a:pt x="821715" y="329501"/>
                  </a:lnTo>
                  <a:lnTo>
                    <a:pt x="1028446" y="370446"/>
                  </a:lnTo>
                  <a:lnTo>
                    <a:pt x="1031913" y="172123"/>
                  </a:lnTo>
                  <a:lnTo>
                    <a:pt x="1043254" y="373380"/>
                  </a:lnTo>
                  <a:lnTo>
                    <a:pt x="1251331" y="414578"/>
                  </a:lnTo>
                  <a:lnTo>
                    <a:pt x="1256080" y="215861"/>
                  </a:lnTo>
                  <a:lnTo>
                    <a:pt x="1266240" y="417537"/>
                  </a:lnTo>
                  <a:lnTo>
                    <a:pt x="1468183" y="457530"/>
                  </a:lnTo>
                  <a:lnTo>
                    <a:pt x="1472641" y="55587"/>
                  </a:lnTo>
                  <a:lnTo>
                    <a:pt x="1483194" y="460502"/>
                  </a:lnTo>
                  <a:lnTo>
                    <a:pt x="1693964" y="502234"/>
                  </a:lnTo>
                  <a:lnTo>
                    <a:pt x="1700999" y="99466"/>
                  </a:lnTo>
                  <a:lnTo>
                    <a:pt x="1709064" y="505231"/>
                  </a:lnTo>
                  <a:lnTo>
                    <a:pt x="1921230" y="547243"/>
                  </a:lnTo>
                  <a:lnTo>
                    <a:pt x="1930882" y="143637"/>
                  </a:lnTo>
                  <a:lnTo>
                    <a:pt x="1936445" y="550252"/>
                  </a:lnTo>
                  <a:lnTo>
                    <a:pt x="2334120" y="629005"/>
                  </a:lnTo>
                  <a:lnTo>
                    <a:pt x="2345156" y="428358"/>
                  </a:lnTo>
                  <a:lnTo>
                    <a:pt x="2349500" y="632053"/>
                  </a:lnTo>
                  <a:lnTo>
                    <a:pt x="2372601" y="636625"/>
                  </a:lnTo>
                  <a:lnTo>
                    <a:pt x="2383866" y="435914"/>
                  </a:lnTo>
                  <a:lnTo>
                    <a:pt x="2388006" y="639673"/>
                  </a:lnTo>
                  <a:lnTo>
                    <a:pt x="2565641" y="674852"/>
                  </a:lnTo>
                  <a:lnTo>
                    <a:pt x="2578049" y="473798"/>
                  </a:lnTo>
                  <a:lnTo>
                    <a:pt x="2581122" y="677926"/>
                  </a:lnTo>
                  <a:lnTo>
                    <a:pt x="2604376" y="682523"/>
                  </a:lnTo>
                  <a:lnTo>
                    <a:pt x="2617025" y="481406"/>
                  </a:lnTo>
                  <a:lnTo>
                    <a:pt x="2619883" y="685596"/>
                  </a:lnTo>
                  <a:lnTo>
                    <a:pt x="2681973" y="697890"/>
                  </a:lnTo>
                </a:path>
              </a:pathLst>
            </a:custGeom>
            <a:ln w="19049">
              <a:solidFill>
                <a:srgbClr val="2C9F2C"/>
              </a:solidFill>
            </a:ln>
          </p:spPr>
          <p:txBody>
            <a:bodyPr wrap="square" lIns="0" tIns="0" rIns="0" bIns="0" rtlCol="0"/>
            <a:lstStyle/>
            <a:p>
              <a:endParaRPr/>
            </a:p>
          </p:txBody>
        </p:sp>
        <p:sp>
          <p:nvSpPr>
            <p:cNvPr id="41" name="object 31"/>
            <p:cNvSpPr/>
            <p:nvPr/>
          </p:nvSpPr>
          <p:spPr>
            <a:xfrm>
              <a:off x="1344037" y="3665584"/>
              <a:ext cx="2668905" cy="846455"/>
            </a:xfrm>
            <a:custGeom>
              <a:avLst/>
              <a:gdLst/>
              <a:ahLst/>
              <a:cxnLst/>
              <a:rect l="l" t="t" r="r" b="b"/>
              <a:pathLst>
                <a:path w="2668904" h="846455">
                  <a:moveTo>
                    <a:pt x="0" y="322706"/>
                  </a:moveTo>
                  <a:lnTo>
                    <a:pt x="157683" y="353618"/>
                  </a:lnTo>
                  <a:lnTo>
                    <a:pt x="157276" y="157797"/>
                  </a:lnTo>
                  <a:lnTo>
                    <a:pt x="172046" y="356438"/>
                  </a:lnTo>
                  <a:lnTo>
                    <a:pt x="373888" y="396011"/>
                  </a:lnTo>
                  <a:lnTo>
                    <a:pt x="368173" y="0"/>
                  </a:lnTo>
                  <a:lnTo>
                    <a:pt x="388353" y="398843"/>
                  </a:lnTo>
                  <a:lnTo>
                    <a:pt x="453517" y="411619"/>
                  </a:lnTo>
                  <a:lnTo>
                    <a:pt x="454748" y="215264"/>
                  </a:lnTo>
                  <a:lnTo>
                    <a:pt x="468020" y="414464"/>
                  </a:lnTo>
                  <a:lnTo>
                    <a:pt x="591489" y="438670"/>
                  </a:lnTo>
                  <a:lnTo>
                    <a:pt x="593496" y="242061"/>
                  </a:lnTo>
                  <a:lnTo>
                    <a:pt x="606044" y="441528"/>
                  </a:lnTo>
                  <a:lnTo>
                    <a:pt x="803173" y="480174"/>
                  </a:lnTo>
                  <a:lnTo>
                    <a:pt x="806361" y="283171"/>
                  </a:lnTo>
                  <a:lnTo>
                    <a:pt x="817816" y="483044"/>
                  </a:lnTo>
                  <a:lnTo>
                    <a:pt x="1023543" y="523379"/>
                  </a:lnTo>
                  <a:lnTo>
                    <a:pt x="1027976" y="325983"/>
                  </a:lnTo>
                  <a:lnTo>
                    <a:pt x="1038288" y="526262"/>
                  </a:lnTo>
                  <a:lnTo>
                    <a:pt x="1245336" y="566864"/>
                  </a:lnTo>
                  <a:lnTo>
                    <a:pt x="1251038" y="369061"/>
                  </a:lnTo>
                  <a:lnTo>
                    <a:pt x="1260182" y="569772"/>
                  </a:lnTo>
                  <a:lnTo>
                    <a:pt x="1461122" y="609168"/>
                  </a:lnTo>
                  <a:lnTo>
                    <a:pt x="1468043" y="410984"/>
                  </a:lnTo>
                  <a:lnTo>
                    <a:pt x="1476057" y="612089"/>
                  </a:lnTo>
                  <a:lnTo>
                    <a:pt x="1685772" y="653211"/>
                  </a:lnTo>
                  <a:lnTo>
                    <a:pt x="1693989" y="454621"/>
                  </a:lnTo>
                  <a:lnTo>
                    <a:pt x="1700796" y="656158"/>
                  </a:lnTo>
                  <a:lnTo>
                    <a:pt x="1911896" y="697534"/>
                  </a:lnTo>
                  <a:lnTo>
                    <a:pt x="1921421" y="498551"/>
                  </a:lnTo>
                  <a:lnTo>
                    <a:pt x="1927021" y="700506"/>
                  </a:lnTo>
                  <a:lnTo>
                    <a:pt x="2139505" y="742162"/>
                  </a:lnTo>
                  <a:lnTo>
                    <a:pt x="2150351" y="542772"/>
                  </a:lnTo>
                  <a:lnTo>
                    <a:pt x="2154732" y="745147"/>
                  </a:lnTo>
                  <a:lnTo>
                    <a:pt x="2299716" y="773569"/>
                  </a:lnTo>
                  <a:lnTo>
                    <a:pt x="2311514" y="573900"/>
                  </a:lnTo>
                  <a:lnTo>
                    <a:pt x="2315019" y="776566"/>
                  </a:lnTo>
                  <a:lnTo>
                    <a:pt x="2322664" y="778065"/>
                  </a:lnTo>
                  <a:lnTo>
                    <a:pt x="2334590" y="578357"/>
                  </a:lnTo>
                  <a:lnTo>
                    <a:pt x="2337968" y="781075"/>
                  </a:lnTo>
                  <a:lnTo>
                    <a:pt x="2360942" y="785571"/>
                  </a:lnTo>
                  <a:lnTo>
                    <a:pt x="2373096" y="585800"/>
                  </a:lnTo>
                  <a:lnTo>
                    <a:pt x="2376271" y="788581"/>
                  </a:lnTo>
                  <a:lnTo>
                    <a:pt x="2445308" y="802119"/>
                  </a:lnTo>
                  <a:lnTo>
                    <a:pt x="2468067" y="192481"/>
                  </a:lnTo>
                  <a:lnTo>
                    <a:pt x="2460675" y="805129"/>
                  </a:lnTo>
                  <a:lnTo>
                    <a:pt x="2591523" y="830783"/>
                  </a:lnTo>
                  <a:lnTo>
                    <a:pt x="2610904" y="426618"/>
                  </a:lnTo>
                  <a:lnTo>
                    <a:pt x="2606941" y="833805"/>
                  </a:lnTo>
                  <a:lnTo>
                    <a:pt x="2668714" y="845908"/>
                  </a:lnTo>
                </a:path>
              </a:pathLst>
            </a:custGeom>
            <a:ln w="19050">
              <a:solidFill>
                <a:srgbClr val="D52728"/>
              </a:solidFill>
            </a:ln>
          </p:spPr>
          <p:txBody>
            <a:bodyPr wrap="square" lIns="0" tIns="0" rIns="0" bIns="0" rtlCol="0"/>
            <a:lstStyle/>
            <a:p>
              <a:endParaRPr/>
            </a:p>
          </p:txBody>
        </p:sp>
        <p:sp>
          <p:nvSpPr>
            <p:cNvPr id="42" name="object 32"/>
            <p:cNvSpPr/>
            <p:nvPr/>
          </p:nvSpPr>
          <p:spPr>
            <a:xfrm>
              <a:off x="1522712" y="3727690"/>
              <a:ext cx="2655570" cy="680085"/>
            </a:xfrm>
            <a:custGeom>
              <a:avLst/>
              <a:gdLst/>
              <a:ahLst/>
              <a:cxnLst/>
              <a:rect l="l" t="t" r="r" b="b"/>
              <a:pathLst>
                <a:path w="2655570" h="680085">
                  <a:moveTo>
                    <a:pt x="0" y="164452"/>
                  </a:moveTo>
                  <a:lnTo>
                    <a:pt x="156946" y="194919"/>
                  </a:lnTo>
                  <a:lnTo>
                    <a:pt x="157518" y="0"/>
                  </a:lnTo>
                  <a:lnTo>
                    <a:pt x="171246" y="197688"/>
                  </a:lnTo>
                  <a:lnTo>
                    <a:pt x="372135" y="236689"/>
                  </a:lnTo>
                  <a:lnTo>
                    <a:pt x="373900" y="41389"/>
                  </a:lnTo>
                  <a:lnTo>
                    <a:pt x="386537" y="239483"/>
                  </a:lnTo>
                  <a:lnTo>
                    <a:pt x="588708" y="278726"/>
                  </a:lnTo>
                  <a:lnTo>
                    <a:pt x="591667" y="83032"/>
                  </a:lnTo>
                  <a:lnTo>
                    <a:pt x="603199" y="281533"/>
                  </a:lnTo>
                  <a:lnTo>
                    <a:pt x="799376" y="319620"/>
                  </a:lnTo>
                  <a:lnTo>
                    <a:pt x="803503" y="123532"/>
                  </a:lnTo>
                  <a:lnTo>
                    <a:pt x="813943" y="322453"/>
                  </a:lnTo>
                  <a:lnTo>
                    <a:pt x="1018679" y="362191"/>
                  </a:lnTo>
                  <a:lnTo>
                    <a:pt x="1024039" y="165709"/>
                  </a:lnTo>
                  <a:lnTo>
                    <a:pt x="1033348" y="365036"/>
                  </a:lnTo>
                  <a:lnTo>
                    <a:pt x="1454099" y="446709"/>
                  </a:lnTo>
                  <a:lnTo>
                    <a:pt x="1461935" y="249453"/>
                  </a:lnTo>
                  <a:lnTo>
                    <a:pt x="1468958" y="449592"/>
                  </a:lnTo>
                  <a:lnTo>
                    <a:pt x="1677631" y="490093"/>
                  </a:lnTo>
                  <a:lnTo>
                    <a:pt x="1686750" y="292442"/>
                  </a:lnTo>
                  <a:lnTo>
                    <a:pt x="1692592" y="493001"/>
                  </a:lnTo>
                  <a:lnTo>
                    <a:pt x="1902612" y="533768"/>
                  </a:lnTo>
                  <a:lnTo>
                    <a:pt x="1913026" y="335711"/>
                  </a:lnTo>
                  <a:lnTo>
                    <a:pt x="1917674" y="536689"/>
                  </a:lnTo>
                  <a:lnTo>
                    <a:pt x="2129066" y="577723"/>
                  </a:lnTo>
                  <a:lnTo>
                    <a:pt x="2140788" y="379272"/>
                  </a:lnTo>
                  <a:lnTo>
                    <a:pt x="2144217" y="580669"/>
                  </a:lnTo>
                  <a:lnTo>
                    <a:pt x="2349385" y="620496"/>
                  </a:lnTo>
                  <a:lnTo>
                    <a:pt x="2362390" y="421640"/>
                  </a:lnTo>
                  <a:lnTo>
                    <a:pt x="2364625" y="623455"/>
                  </a:lnTo>
                  <a:lnTo>
                    <a:pt x="2578760" y="665010"/>
                  </a:lnTo>
                  <a:lnTo>
                    <a:pt x="2593111" y="465759"/>
                  </a:lnTo>
                  <a:lnTo>
                    <a:pt x="2594102" y="667994"/>
                  </a:lnTo>
                  <a:lnTo>
                    <a:pt x="2655557" y="679919"/>
                  </a:lnTo>
                </a:path>
              </a:pathLst>
            </a:custGeom>
            <a:ln w="19050">
              <a:solidFill>
                <a:srgbClr val="9367BC"/>
              </a:solidFill>
            </a:ln>
          </p:spPr>
          <p:txBody>
            <a:bodyPr wrap="square" lIns="0" tIns="0" rIns="0" bIns="0" rtlCol="0"/>
            <a:lstStyle/>
            <a:p>
              <a:endParaRPr/>
            </a:p>
          </p:txBody>
        </p:sp>
        <p:sp>
          <p:nvSpPr>
            <p:cNvPr id="43" name="object 33"/>
            <p:cNvSpPr/>
            <p:nvPr/>
          </p:nvSpPr>
          <p:spPr>
            <a:xfrm>
              <a:off x="1698805" y="3633399"/>
              <a:ext cx="2642870" cy="672465"/>
            </a:xfrm>
            <a:custGeom>
              <a:avLst/>
              <a:gdLst/>
              <a:ahLst/>
              <a:cxnLst/>
              <a:rect l="l" t="t" r="r" b="b"/>
              <a:pathLst>
                <a:path w="2642870" h="672464">
                  <a:moveTo>
                    <a:pt x="0" y="163982"/>
                  </a:moveTo>
                  <a:lnTo>
                    <a:pt x="156210" y="194005"/>
                  </a:lnTo>
                  <a:lnTo>
                    <a:pt x="157734" y="0"/>
                  </a:lnTo>
                  <a:lnTo>
                    <a:pt x="170446" y="196748"/>
                  </a:lnTo>
                  <a:lnTo>
                    <a:pt x="370395" y="235178"/>
                  </a:lnTo>
                  <a:lnTo>
                    <a:pt x="373100" y="40779"/>
                  </a:lnTo>
                  <a:lnTo>
                    <a:pt x="384721" y="237934"/>
                  </a:lnTo>
                  <a:lnTo>
                    <a:pt x="585939" y="276606"/>
                  </a:lnTo>
                  <a:lnTo>
                    <a:pt x="589826" y="81813"/>
                  </a:lnTo>
                  <a:lnTo>
                    <a:pt x="600354" y="279374"/>
                  </a:lnTo>
                  <a:lnTo>
                    <a:pt x="795591" y="316903"/>
                  </a:lnTo>
                  <a:lnTo>
                    <a:pt x="800646" y="121729"/>
                  </a:lnTo>
                  <a:lnTo>
                    <a:pt x="810107" y="319684"/>
                  </a:lnTo>
                  <a:lnTo>
                    <a:pt x="1013841" y="358851"/>
                  </a:lnTo>
                  <a:lnTo>
                    <a:pt x="1020114" y="163283"/>
                  </a:lnTo>
                  <a:lnTo>
                    <a:pt x="1028433" y="361657"/>
                  </a:lnTo>
                  <a:lnTo>
                    <a:pt x="1447139" y="442125"/>
                  </a:lnTo>
                  <a:lnTo>
                    <a:pt x="1455851" y="245783"/>
                  </a:lnTo>
                  <a:lnTo>
                    <a:pt x="1461922" y="444969"/>
                  </a:lnTo>
                  <a:lnTo>
                    <a:pt x="1669554" y="484886"/>
                  </a:lnTo>
                  <a:lnTo>
                    <a:pt x="1679536" y="288137"/>
                  </a:lnTo>
                  <a:lnTo>
                    <a:pt x="1684426" y="487743"/>
                  </a:lnTo>
                  <a:lnTo>
                    <a:pt x="1893404" y="527913"/>
                  </a:lnTo>
                  <a:lnTo>
                    <a:pt x="1904669" y="330771"/>
                  </a:lnTo>
                  <a:lnTo>
                    <a:pt x="1908378" y="530783"/>
                  </a:lnTo>
                  <a:lnTo>
                    <a:pt x="2566085" y="657199"/>
                  </a:lnTo>
                  <a:lnTo>
                    <a:pt x="2581262" y="458876"/>
                  </a:lnTo>
                  <a:lnTo>
                    <a:pt x="2581351" y="660133"/>
                  </a:lnTo>
                  <a:lnTo>
                    <a:pt x="2642489" y="671880"/>
                  </a:lnTo>
                </a:path>
              </a:pathLst>
            </a:custGeom>
            <a:ln w="19050">
              <a:solidFill>
                <a:srgbClr val="8B554A"/>
              </a:solidFill>
            </a:ln>
          </p:spPr>
          <p:txBody>
            <a:bodyPr wrap="square" lIns="0" tIns="0" rIns="0" bIns="0" rtlCol="0"/>
            <a:lstStyle/>
            <a:p>
              <a:endParaRPr/>
            </a:p>
          </p:txBody>
        </p:sp>
        <p:sp>
          <p:nvSpPr>
            <p:cNvPr id="44" name="object 34"/>
            <p:cNvSpPr/>
            <p:nvPr/>
          </p:nvSpPr>
          <p:spPr>
            <a:xfrm>
              <a:off x="1872372" y="2294838"/>
              <a:ext cx="2629535" cy="1910080"/>
            </a:xfrm>
            <a:custGeom>
              <a:avLst/>
              <a:gdLst/>
              <a:ahLst/>
              <a:cxnLst/>
              <a:rect l="l" t="t" r="r" b="b"/>
              <a:pathLst>
                <a:path w="2629535" h="1910080">
                  <a:moveTo>
                    <a:pt x="0" y="1409141"/>
                  </a:moveTo>
                  <a:lnTo>
                    <a:pt x="148399" y="1437386"/>
                  </a:lnTo>
                  <a:lnTo>
                    <a:pt x="153238" y="1049083"/>
                  </a:lnTo>
                  <a:lnTo>
                    <a:pt x="169659" y="1441437"/>
                  </a:lnTo>
                  <a:lnTo>
                    <a:pt x="226402" y="1452232"/>
                  </a:lnTo>
                  <a:lnTo>
                    <a:pt x="229235" y="1258989"/>
                  </a:lnTo>
                  <a:lnTo>
                    <a:pt x="240601" y="1454937"/>
                  </a:lnTo>
                  <a:lnTo>
                    <a:pt x="354418" y="1476603"/>
                  </a:lnTo>
                  <a:lnTo>
                    <a:pt x="357949" y="1283119"/>
                  </a:lnTo>
                  <a:lnTo>
                    <a:pt x="368668" y="1479308"/>
                  </a:lnTo>
                  <a:lnTo>
                    <a:pt x="368719" y="1088859"/>
                  </a:lnTo>
                  <a:lnTo>
                    <a:pt x="382930" y="1482026"/>
                  </a:lnTo>
                  <a:lnTo>
                    <a:pt x="447167" y="1494256"/>
                  </a:lnTo>
                  <a:lnTo>
                    <a:pt x="444893" y="904303"/>
                  </a:lnTo>
                  <a:lnTo>
                    <a:pt x="461467" y="1496974"/>
                  </a:lnTo>
                  <a:lnTo>
                    <a:pt x="568845" y="1517421"/>
                  </a:lnTo>
                  <a:lnTo>
                    <a:pt x="573557" y="1323543"/>
                  </a:lnTo>
                  <a:lnTo>
                    <a:pt x="583196" y="1520151"/>
                  </a:lnTo>
                  <a:lnTo>
                    <a:pt x="585558" y="1128902"/>
                  </a:lnTo>
                  <a:lnTo>
                    <a:pt x="597535" y="1522882"/>
                  </a:lnTo>
                  <a:lnTo>
                    <a:pt x="791845" y="1559864"/>
                  </a:lnTo>
                  <a:lnTo>
                    <a:pt x="795185" y="967955"/>
                  </a:lnTo>
                  <a:lnTo>
                    <a:pt x="806284" y="1562608"/>
                  </a:lnTo>
                  <a:lnTo>
                    <a:pt x="1001776" y="1599818"/>
                  </a:lnTo>
                  <a:lnTo>
                    <a:pt x="1016063" y="1208379"/>
                  </a:lnTo>
                  <a:lnTo>
                    <a:pt x="1023569" y="1603971"/>
                  </a:lnTo>
                  <a:lnTo>
                    <a:pt x="1227607" y="1642808"/>
                  </a:lnTo>
                  <a:lnTo>
                    <a:pt x="1238135" y="1048448"/>
                  </a:lnTo>
                  <a:lnTo>
                    <a:pt x="1242225" y="1645589"/>
                  </a:lnTo>
                  <a:lnTo>
                    <a:pt x="1440218" y="1683270"/>
                  </a:lnTo>
                  <a:lnTo>
                    <a:pt x="1454277" y="1087716"/>
                  </a:lnTo>
                  <a:lnTo>
                    <a:pt x="1454924" y="1686077"/>
                  </a:lnTo>
                  <a:lnTo>
                    <a:pt x="1594993" y="1712734"/>
                  </a:lnTo>
                  <a:lnTo>
                    <a:pt x="1605432" y="1517027"/>
                  </a:lnTo>
                  <a:lnTo>
                    <a:pt x="1609763" y="1715541"/>
                  </a:lnTo>
                  <a:lnTo>
                    <a:pt x="1661528" y="1725396"/>
                  </a:lnTo>
                  <a:lnTo>
                    <a:pt x="1679308" y="1128610"/>
                  </a:lnTo>
                  <a:lnTo>
                    <a:pt x="1676336" y="1728215"/>
                  </a:lnTo>
                  <a:lnTo>
                    <a:pt x="1884260" y="1767789"/>
                  </a:lnTo>
                  <a:lnTo>
                    <a:pt x="1905800" y="1169771"/>
                  </a:lnTo>
                  <a:lnTo>
                    <a:pt x="1899158" y="1770633"/>
                  </a:lnTo>
                  <a:lnTo>
                    <a:pt x="2055990" y="1800478"/>
                  </a:lnTo>
                  <a:lnTo>
                    <a:pt x="2074722" y="1403832"/>
                  </a:lnTo>
                  <a:lnTo>
                    <a:pt x="2070963" y="1803323"/>
                  </a:lnTo>
                  <a:lnTo>
                    <a:pt x="2108428" y="1810461"/>
                  </a:lnTo>
                  <a:lnTo>
                    <a:pt x="2121801" y="1613839"/>
                  </a:lnTo>
                  <a:lnTo>
                    <a:pt x="2129345" y="1615249"/>
                  </a:lnTo>
                  <a:lnTo>
                    <a:pt x="2130920" y="1814741"/>
                  </a:lnTo>
                  <a:lnTo>
                    <a:pt x="2266200" y="1840496"/>
                  </a:lnTo>
                  <a:lnTo>
                    <a:pt x="2294229" y="1240358"/>
                  </a:lnTo>
                  <a:lnTo>
                    <a:pt x="2281262" y="1843354"/>
                  </a:lnTo>
                  <a:lnTo>
                    <a:pt x="2288806" y="1844789"/>
                  </a:lnTo>
                  <a:lnTo>
                    <a:pt x="2303221" y="1647850"/>
                  </a:lnTo>
                  <a:lnTo>
                    <a:pt x="2303868" y="1847659"/>
                  </a:lnTo>
                  <a:lnTo>
                    <a:pt x="2326500" y="1851964"/>
                  </a:lnTo>
                  <a:lnTo>
                    <a:pt x="2341130" y="1654962"/>
                  </a:lnTo>
                  <a:lnTo>
                    <a:pt x="2348725" y="1656384"/>
                  </a:lnTo>
                  <a:lnTo>
                    <a:pt x="2349131" y="1856270"/>
                  </a:lnTo>
                  <a:lnTo>
                    <a:pt x="2409571" y="1867776"/>
                  </a:lnTo>
                  <a:lnTo>
                    <a:pt x="2488247" y="0"/>
                  </a:lnTo>
                  <a:lnTo>
                    <a:pt x="2424696" y="1870659"/>
                  </a:lnTo>
                  <a:lnTo>
                    <a:pt x="2515577" y="1887956"/>
                  </a:lnTo>
                  <a:lnTo>
                    <a:pt x="2531313" y="1690624"/>
                  </a:lnTo>
                  <a:lnTo>
                    <a:pt x="2530741" y="1890839"/>
                  </a:lnTo>
                  <a:lnTo>
                    <a:pt x="2553512" y="1895182"/>
                  </a:lnTo>
                  <a:lnTo>
                    <a:pt x="2577922" y="1496733"/>
                  </a:lnTo>
                  <a:lnTo>
                    <a:pt x="2568702" y="1898065"/>
                  </a:lnTo>
                  <a:lnTo>
                    <a:pt x="2629509" y="1909648"/>
                  </a:lnTo>
                </a:path>
              </a:pathLst>
            </a:custGeom>
            <a:ln w="19050">
              <a:solidFill>
                <a:srgbClr val="E277C2"/>
              </a:solidFill>
            </a:ln>
          </p:spPr>
          <p:txBody>
            <a:bodyPr wrap="square" lIns="0" tIns="0" rIns="0" bIns="0" rtlCol="0"/>
            <a:lstStyle/>
            <a:p>
              <a:endParaRPr/>
            </a:p>
          </p:txBody>
        </p:sp>
        <p:sp>
          <p:nvSpPr>
            <p:cNvPr id="45" name="object 35"/>
            <p:cNvSpPr/>
            <p:nvPr/>
          </p:nvSpPr>
          <p:spPr>
            <a:xfrm>
              <a:off x="2043466" y="3447546"/>
              <a:ext cx="2616835" cy="657860"/>
            </a:xfrm>
            <a:custGeom>
              <a:avLst/>
              <a:gdLst/>
              <a:ahLst/>
              <a:cxnLst/>
              <a:rect l="l" t="t" r="r" b="b"/>
              <a:pathLst>
                <a:path w="2616835" h="657860">
                  <a:moveTo>
                    <a:pt x="0" y="164363"/>
                  </a:moveTo>
                  <a:lnTo>
                    <a:pt x="147713" y="192214"/>
                  </a:lnTo>
                  <a:lnTo>
                    <a:pt x="151015" y="0"/>
                  </a:lnTo>
                  <a:lnTo>
                    <a:pt x="158115" y="1308"/>
                  </a:lnTo>
                  <a:lnTo>
                    <a:pt x="168871" y="196202"/>
                  </a:lnTo>
                  <a:lnTo>
                    <a:pt x="352767" y="230860"/>
                  </a:lnTo>
                  <a:lnTo>
                    <a:pt x="357187" y="38277"/>
                  </a:lnTo>
                  <a:lnTo>
                    <a:pt x="366953" y="233540"/>
                  </a:lnTo>
                  <a:lnTo>
                    <a:pt x="371449" y="40919"/>
                  </a:lnTo>
                  <a:lnTo>
                    <a:pt x="381139" y="236207"/>
                  </a:lnTo>
                  <a:lnTo>
                    <a:pt x="566178" y="271094"/>
                  </a:lnTo>
                  <a:lnTo>
                    <a:pt x="571766" y="78117"/>
                  </a:lnTo>
                  <a:lnTo>
                    <a:pt x="580466" y="273786"/>
                  </a:lnTo>
                  <a:lnTo>
                    <a:pt x="586117" y="80784"/>
                  </a:lnTo>
                  <a:lnTo>
                    <a:pt x="594741" y="276479"/>
                  </a:lnTo>
                  <a:lnTo>
                    <a:pt x="788123" y="312928"/>
                  </a:lnTo>
                  <a:lnTo>
                    <a:pt x="794931" y="119557"/>
                  </a:lnTo>
                  <a:lnTo>
                    <a:pt x="802487" y="315645"/>
                  </a:lnTo>
                  <a:lnTo>
                    <a:pt x="1004265" y="353682"/>
                  </a:lnTo>
                  <a:lnTo>
                    <a:pt x="1012266" y="159918"/>
                  </a:lnTo>
                  <a:lnTo>
                    <a:pt x="1018730" y="356400"/>
                  </a:lnTo>
                  <a:lnTo>
                    <a:pt x="1221778" y="394677"/>
                  </a:lnTo>
                  <a:lnTo>
                    <a:pt x="1232941" y="2908"/>
                  </a:lnTo>
                  <a:lnTo>
                    <a:pt x="1236332" y="397421"/>
                  </a:lnTo>
                  <a:lnTo>
                    <a:pt x="1433347" y="434555"/>
                  </a:lnTo>
                  <a:lnTo>
                    <a:pt x="1446847" y="42011"/>
                  </a:lnTo>
                  <a:lnTo>
                    <a:pt x="1447977" y="437324"/>
                  </a:lnTo>
                  <a:lnTo>
                    <a:pt x="1653565" y="476072"/>
                  </a:lnTo>
                  <a:lnTo>
                    <a:pt x="1669516" y="82715"/>
                  </a:lnTo>
                  <a:lnTo>
                    <a:pt x="1668297" y="478853"/>
                  </a:lnTo>
                  <a:lnTo>
                    <a:pt x="1875180" y="517855"/>
                  </a:lnTo>
                  <a:lnTo>
                    <a:pt x="1893620" y="123698"/>
                  </a:lnTo>
                  <a:lnTo>
                    <a:pt x="1890014" y="520649"/>
                  </a:lnTo>
                  <a:lnTo>
                    <a:pt x="2105685" y="561301"/>
                  </a:lnTo>
                  <a:lnTo>
                    <a:pt x="2119896" y="365582"/>
                  </a:lnTo>
                  <a:lnTo>
                    <a:pt x="2120607" y="564121"/>
                  </a:lnTo>
                  <a:lnTo>
                    <a:pt x="2277681" y="593725"/>
                  </a:lnTo>
                  <a:lnTo>
                    <a:pt x="2292870" y="397700"/>
                  </a:lnTo>
                  <a:lnTo>
                    <a:pt x="2292667" y="596557"/>
                  </a:lnTo>
                  <a:lnTo>
                    <a:pt x="2322690" y="602208"/>
                  </a:lnTo>
                  <a:lnTo>
                    <a:pt x="2338146" y="406107"/>
                  </a:lnTo>
                  <a:lnTo>
                    <a:pt x="2337701" y="605040"/>
                  </a:lnTo>
                  <a:lnTo>
                    <a:pt x="2503297" y="636257"/>
                  </a:lnTo>
                  <a:lnTo>
                    <a:pt x="2519794" y="439839"/>
                  </a:lnTo>
                  <a:lnTo>
                    <a:pt x="2518384" y="639102"/>
                  </a:lnTo>
                  <a:lnTo>
                    <a:pt x="2541028" y="643369"/>
                  </a:lnTo>
                  <a:lnTo>
                    <a:pt x="2557754" y="446887"/>
                  </a:lnTo>
                  <a:lnTo>
                    <a:pt x="2556141" y="646226"/>
                  </a:lnTo>
                  <a:lnTo>
                    <a:pt x="2616644" y="657631"/>
                  </a:lnTo>
                </a:path>
              </a:pathLst>
            </a:custGeom>
            <a:ln w="19050">
              <a:solidFill>
                <a:srgbClr val="7E7E7E"/>
              </a:solidFill>
            </a:ln>
          </p:spPr>
          <p:txBody>
            <a:bodyPr wrap="square" lIns="0" tIns="0" rIns="0" bIns="0" rtlCol="0"/>
            <a:lstStyle/>
            <a:p>
              <a:endParaRPr/>
            </a:p>
          </p:txBody>
        </p:sp>
        <p:sp>
          <p:nvSpPr>
            <p:cNvPr id="46" name="object 36"/>
            <p:cNvSpPr/>
            <p:nvPr/>
          </p:nvSpPr>
          <p:spPr>
            <a:xfrm>
              <a:off x="2212141" y="3521139"/>
              <a:ext cx="2604135" cy="486409"/>
            </a:xfrm>
            <a:custGeom>
              <a:avLst/>
              <a:gdLst/>
              <a:ahLst/>
              <a:cxnLst/>
              <a:rect l="l" t="t" r="r" b="b"/>
              <a:pathLst>
                <a:path w="2604135" h="486410">
                  <a:moveTo>
                    <a:pt x="0" y="0"/>
                  </a:moveTo>
                  <a:lnTo>
                    <a:pt x="2603868" y="486181"/>
                  </a:lnTo>
                  <a:lnTo>
                    <a:pt x="2603868" y="486181"/>
                  </a:lnTo>
                </a:path>
              </a:pathLst>
            </a:custGeom>
            <a:ln w="19049">
              <a:solidFill>
                <a:srgbClr val="BBBC21"/>
              </a:solidFill>
            </a:ln>
          </p:spPr>
          <p:txBody>
            <a:bodyPr wrap="square" lIns="0" tIns="0" rIns="0" bIns="0" rtlCol="0"/>
            <a:lstStyle/>
            <a:p>
              <a:endParaRPr/>
            </a:p>
          </p:txBody>
        </p:sp>
        <p:sp>
          <p:nvSpPr>
            <p:cNvPr id="47" name="object 37"/>
            <p:cNvSpPr/>
            <p:nvPr/>
          </p:nvSpPr>
          <p:spPr>
            <a:xfrm>
              <a:off x="2378447" y="3299033"/>
              <a:ext cx="2591435" cy="612140"/>
            </a:xfrm>
            <a:custGeom>
              <a:avLst/>
              <a:gdLst/>
              <a:ahLst/>
              <a:cxnLst/>
              <a:rect l="l" t="t" r="r" b="b"/>
              <a:pathLst>
                <a:path w="2591435" h="612139">
                  <a:moveTo>
                    <a:pt x="0" y="132613"/>
                  </a:moveTo>
                  <a:lnTo>
                    <a:pt x="314388" y="190754"/>
                  </a:lnTo>
                  <a:lnTo>
                    <a:pt x="320306" y="0"/>
                  </a:lnTo>
                  <a:lnTo>
                    <a:pt x="328422" y="193357"/>
                  </a:lnTo>
                  <a:lnTo>
                    <a:pt x="2233422" y="545693"/>
                  </a:lnTo>
                  <a:lnTo>
                    <a:pt x="2249982" y="351510"/>
                  </a:lnTo>
                  <a:lnTo>
                    <a:pt x="2248255" y="548436"/>
                  </a:lnTo>
                  <a:lnTo>
                    <a:pt x="2277948" y="553923"/>
                  </a:lnTo>
                  <a:lnTo>
                    <a:pt x="2294750" y="359664"/>
                  </a:lnTo>
                  <a:lnTo>
                    <a:pt x="2292794" y="556666"/>
                  </a:lnTo>
                  <a:lnTo>
                    <a:pt x="2501404" y="595249"/>
                  </a:lnTo>
                  <a:lnTo>
                    <a:pt x="2519489" y="400608"/>
                  </a:lnTo>
                  <a:lnTo>
                    <a:pt x="2516352" y="598017"/>
                  </a:lnTo>
                  <a:lnTo>
                    <a:pt x="2591181" y="611860"/>
                  </a:lnTo>
                </a:path>
              </a:pathLst>
            </a:custGeom>
            <a:ln w="19050">
              <a:solidFill>
                <a:srgbClr val="16BDCF"/>
              </a:solidFill>
            </a:ln>
          </p:spPr>
          <p:txBody>
            <a:bodyPr wrap="square" lIns="0" tIns="0" rIns="0" bIns="0" rtlCol="0"/>
            <a:lstStyle/>
            <a:p>
              <a:endParaRPr/>
            </a:p>
          </p:txBody>
        </p:sp>
        <p:sp>
          <p:nvSpPr>
            <p:cNvPr id="48" name="object 38"/>
            <p:cNvSpPr txBox="1"/>
            <p:nvPr/>
          </p:nvSpPr>
          <p:spPr>
            <a:xfrm rot="480000">
              <a:off x="2316346" y="1600623"/>
              <a:ext cx="2978234" cy="363220"/>
            </a:xfrm>
            <a:prstGeom prst="rect">
              <a:avLst/>
            </a:prstGeom>
          </p:spPr>
          <p:txBody>
            <a:bodyPr vert="horz" wrap="square" lIns="0" tIns="0" rIns="0" bIns="0" rtlCol="0">
              <a:spAutoFit/>
            </a:bodyPr>
            <a:lstStyle/>
            <a:p>
              <a:pPr>
                <a:lnSpc>
                  <a:spcPts val="2860"/>
                </a:lnSpc>
              </a:pPr>
              <a:r>
                <a:rPr sz="3600" baseline="1157" dirty="0">
                  <a:latin typeface="Times New Roman"/>
                  <a:cs typeface="Times New Roman"/>
                </a:rPr>
                <a:t>Number</a:t>
              </a:r>
              <a:r>
                <a:rPr sz="3600" spc="-15" baseline="1157"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SP</a:t>
              </a:r>
              <a:r>
                <a:rPr sz="2400" spc="-10" dirty="0">
                  <a:latin typeface="Times New Roman"/>
                  <a:cs typeface="Times New Roman"/>
                </a:rPr>
                <a:t> </a:t>
              </a:r>
              <a:r>
                <a:rPr sz="2400" dirty="0">
                  <a:latin typeface="Times New Roman"/>
                  <a:cs typeface="Times New Roman"/>
                </a:rPr>
                <a:t>matching</a:t>
              </a:r>
              <a:endParaRPr sz="2400">
                <a:latin typeface="Times New Roman"/>
                <a:cs typeface="Times New Roman"/>
              </a:endParaRPr>
            </a:p>
          </p:txBody>
        </p:sp>
      </p:grpSp>
      <p:grpSp>
        <p:nvGrpSpPr>
          <p:cNvPr id="6" name="组合 5"/>
          <p:cNvGrpSpPr/>
          <p:nvPr/>
        </p:nvGrpSpPr>
        <p:grpSpPr>
          <a:xfrm>
            <a:off x="6085541" y="2188912"/>
            <a:ext cx="5436019" cy="3806776"/>
            <a:chOff x="81610" y="76255"/>
            <a:chExt cx="5436019" cy="3806776"/>
          </a:xfrm>
        </p:grpSpPr>
        <p:sp>
          <p:nvSpPr>
            <p:cNvPr id="49" name="object 2"/>
            <p:cNvSpPr txBox="1"/>
            <p:nvPr/>
          </p:nvSpPr>
          <p:spPr>
            <a:xfrm rot="660000">
              <a:off x="940797" y="3307459"/>
              <a:ext cx="1151504" cy="377825"/>
            </a:xfrm>
            <a:prstGeom prst="rect">
              <a:avLst/>
            </a:prstGeom>
          </p:spPr>
          <p:txBody>
            <a:bodyPr vert="horz" wrap="square" lIns="0" tIns="0" rIns="0" bIns="0" rtlCol="0">
              <a:spAutoFit/>
            </a:bodyPr>
            <a:lstStyle/>
            <a:p>
              <a:pPr>
                <a:lnSpc>
                  <a:spcPts val="2975"/>
                </a:lnSpc>
              </a:pPr>
              <a:r>
                <a:rPr sz="3750" baseline="1111" dirty="0">
                  <a:latin typeface="Times New Roman"/>
                  <a:cs typeface="Times New Roman"/>
                </a:rPr>
                <a:t>Time</a:t>
              </a:r>
              <a:r>
                <a:rPr sz="3750" spc="-37" baseline="1111" dirty="0">
                  <a:latin typeface="Times New Roman"/>
                  <a:cs typeface="Times New Roman"/>
                </a:rPr>
                <a:t> </a:t>
              </a:r>
              <a:r>
                <a:rPr sz="2500" dirty="0">
                  <a:latin typeface="Times New Roman"/>
                  <a:cs typeface="Times New Roman"/>
                </a:rPr>
                <a:t>(s)</a:t>
              </a:r>
              <a:endParaRPr sz="2500">
                <a:latin typeface="Times New Roman"/>
                <a:cs typeface="Times New Roman"/>
              </a:endParaRPr>
            </a:p>
          </p:txBody>
        </p:sp>
        <p:sp>
          <p:nvSpPr>
            <p:cNvPr id="50" name="object 3"/>
            <p:cNvSpPr/>
            <p:nvPr/>
          </p:nvSpPr>
          <p:spPr>
            <a:xfrm>
              <a:off x="400664" y="76255"/>
              <a:ext cx="1816735" cy="2847340"/>
            </a:xfrm>
            <a:custGeom>
              <a:avLst/>
              <a:gdLst/>
              <a:ahLst/>
              <a:cxnLst/>
              <a:rect l="l" t="t" r="r" b="b"/>
              <a:pathLst>
                <a:path w="1816735" h="2847340">
                  <a:moveTo>
                    <a:pt x="0" y="2846806"/>
                  </a:moveTo>
                  <a:lnTo>
                    <a:pt x="1816569" y="1866480"/>
                  </a:lnTo>
                  <a:lnTo>
                    <a:pt x="1795221" y="0"/>
                  </a:lnTo>
                </a:path>
              </a:pathLst>
            </a:custGeom>
            <a:ln w="10160">
              <a:solidFill>
                <a:srgbClr val="AFAFAF"/>
              </a:solidFill>
            </a:ln>
          </p:spPr>
          <p:txBody>
            <a:bodyPr wrap="square" lIns="0" tIns="0" rIns="0" bIns="0" rtlCol="0"/>
            <a:lstStyle/>
            <a:p>
              <a:endParaRPr/>
            </a:p>
          </p:txBody>
        </p:sp>
        <p:sp>
          <p:nvSpPr>
            <p:cNvPr id="51" name="object 4"/>
            <p:cNvSpPr/>
            <p:nvPr/>
          </p:nvSpPr>
          <p:spPr>
            <a:xfrm>
              <a:off x="3123373" y="504103"/>
              <a:ext cx="1795780" cy="2974975"/>
            </a:xfrm>
            <a:custGeom>
              <a:avLst/>
              <a:gdLst/>
              <a:ahLst/>
              <a:cxnLst/>
              <a:rect l="l" t="t" r="r" b="b"/>
              <a:pathLst>
                <a:path w="1795779" h="2974975">
                  <a:moveTo>
                    <a:pt x="0" y="2974517"/>
                  </a:moveTo>
                  <a:lnTo>
                    <a:pt x="1681683" y="1915655"/>
                  </a:lnTo>
                  <a:lnTo>
                    <a:pt x="1795170" y="0"/>
                  </a:lnTo>
                </a:path>
              </a:pathLst>
            </a:custGeom>
            <a:ln w="10160">
              <a:solidFill>
                <a:srgbClr val="AFAFAF"/>
              </a:solidFill>
            </a:ln>
          </p:spPr>
          <p:txBody>
            <a:bodyPr wrap="square" lIns="0" tIns="0" rIns="0" bIns="0" rtlCol="0"/>
            <a:lstStyle/>
            <a:p>
              <a:endParaRPr/>
            </a:p>
          </p:txBody>
        </p:sp>
        <p:sp>
          <p:nvSpPr>
            <p:cNvPr id="52" name="object 5"/>
            <p:cNvSpPr/>
            <p:nvPr/>
          </p:nvSpPr>
          <p:spPr>
            <a:xfrm>
              <a:off x="369300" y="2914615"/>
              <a:ext cx="47625" cy="25400"/>
            </a:xfrm>
            <a:custGeom>
              <a:avLst/>
              <a:gdLst/>
              <a:ahLst/>
              <a:cxnLst/>
              <a:rect l="l" t="t" r="r" b="b"/>
              <a:pathLst>
                <a:path w="47625" h="25400">
                  <a:moveTo>
                    <a:pt x="47015" y="0"/>
                  </a:moveTo>
                  <a:lnTo>
                    <a:pt x="0" y="25374"/>
                  </a:lnTo>
                </a:path>
              </a:pathLst>
            </a:custGeom>
            <a:ln w="10160">
              <a:solidFill>
                <a:srgbClr val="000000"/>
              </a:solidFill>
            </a:ln>
          </p:spPr>
          <p:txBody>
            <a:bodyPr wrap="square" lIns="0" tIns="0" rIns="0" bIns="0" rtlCol="0"/>
            <a:lstStyle/>
            <a:p>
              <a:endParaRPr/>
            </a:p>
          </p:txBody>
        </p:sp>
        <p:sp>
          <p:nvSpPr>
            <p:cNvPr id="53" name="object 6"/>
            <p:cNvSpPr txBox="1"/>
            <p:nvPr/>
          </p:nvSpPr>
          <p:spPr>
            <a:xfrm>
              <a:off x="224574" y="3040793"/>
              <a:ext cx="152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0</a:t>
              </a:r>
              <a:endParaRPr sz="2000">
                <a:latin typeface="Times New Roman"/>
                <a:cs typeface="Times New Roman"/>
              </a:endParaRPr>
            </a:p>
          </p:txBody>
        </p:sp>
        <p:sp>
          <p:nvSpPr>
            <p:cNvPr id="54" name="object 7"/>
            <p:cNvSpPr/>
            <p:nvPr/>
          </p:nvSpPr>
          <p:spPr>
            <a:xfrm>
              <a:off x="3094253" y="3469471"/>
              <a:ext cx="43815" cy="27940"/>
            </a:xfrm>
            <a:custGeom>
              <a:avLst/>
              <a:gdLst/>
              <a:ahLst/>
              <a:cxnLst/>
              <a:rect l="l" t="t" r="r" b="b"/>
              <a:pathLst>
                <a:path w="43814" h="27939">
                  <a:moveTo>
                    <a:pt x="43649" y="0"/>
                  </a:moveTo>
                  <a:lnTo>
                    <a:pt x="0" y="27482"/>
                  </a:lnTo>
                </a:path>
              </a:pathLst>
            </a:custGeom>
            <a:ln w="10160">
              <a:solidFill>
                <a:srgbClr val="000000"/>
              </a:solidFill>
            </a:ln>
          </p:spPr>
          <p:txBody>
            <a:bodyPr wrap="square" lIns="0" tIns="0" rIns="0" bIns="0" rtlCol="0"/>
            <a:lstStyle/>
            <a:p>
              <a:endParaRPr/>
            </a:p>
          </p:txBody>
        </p:sp>
        <p:sp>
          <p:nvSpPr>
            <p:cNvPr id="55" name="object 8"/>
            <p:cNvSpPr txBox="1"/>
            <p:nvPr/>
          </p:nvSpPr>
          <p:spPr>
            <a:xfrm>
              <a:off x="2820174" y="3603631"/>
              <a:ext cx="406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360</a:t>
              </a:r>
              <a:endParaRPr sz="2000">
                <a:latin typeface="Times New Roman"/>
                <a:cs typeface="Times New Roman"/>
              </a:endParaRPr>
            </a:p>
          </p:txBody>
        </p:sp>
        <p:sp>
          <p:nvSpPr>
            <p:cNvPr id="56" name="object 9"/>
            <p:cNvSpPr/>
            <p:nvPr/>
          </p:nvSpPr>
          <p:spPr>
            <a:xfrm>
              <a:off x="3322122" y="2454465"/>
              <a:ext cx="1671320" cy="1064895"/>
            </a:xfrm>
            <a:custGeom>
              <a:avLst/>
              <a:gdLst/>
              <a:ahLst/>
              <a:cxnLst/>
              <a:rect l="l" t="t" r="r" b="b"/>
              <a:pathLst>
                <a:path w="1671320" h="1064895">
                  <a:moveTo>
                    <a:pt x="1671243" y="0"/>
                  </a:moveTo>
                  <a:lnTo>
                    <a:pt x="0" y="1064704"/>
                  </a:lnTo>
                </a:path>
              </a:pathLst>
            </a:custGeom>
            <a:ln w="10160">
              <a:solidFill>
                <a:srgbClr val="000000"/>
              </a:solidFill>
            </a:ln>
          </p:spPr>
          <p:txBody>
            <a:bodyPr wrap="square" lIns="0" tIns="0" rIns="0" bIns="0" rtlCol="0"/>
            <a:lstStyle/>
            <a:p>
              <a:endParaRPr/>
            </a:p>
          </p:txBody>
        </p:sp>
        <p:sp>
          <p:nvSpPr>
            <p:cNvPr id="57" name="object 10"/>
            <p:cNvSpPr txBox="1"/>
            <p:nvPr/>
          </p:nvSpPr>
          <p:spPr>
            <a:xfrm>
              <a:off x="4364316" y="3066163"/>
              <a:ext cx="378460" cy="342900"/>
            </a:xfrm>
            <a:prstGeom prst="rect">
              <a:avLst/>
            </a:prstGeom>
          </p:spPr>
          <p:txBody>
            <a:bodyPr vert="horz" wrap="square" lIns="0" tIns="0" rIns="0" bIns="0" rtlCol="0">
              <a:spAutoFit/>
            </a:bodyPr>
            <a:lstStyle/>
            <a:p>
              <a:pPr marL="12700">
                <a:lnSpc>
                  <a:spcPct val="100000"/>
                </a:lnSpc>
              </a:pPr>
              <a:r>
                <a:rPr sz="2500" dirty="0">
                  <a:latin typeface="Times New Roman"/>
                  <a:cs typeface="Times New Roman"/>
                </a:rPr>
                <a:t>SP</a:t>
              </a:r>
              <a:endParaRPr sz="2500">
                <a:latin typeface="Times New Roman"/>
                <a:cs typeface="Times New Roman"/>
              </a:endParaRPr>
            </a:p>
          </p:txBody>
        </p:sp>
        <p:sp>
          <p:nvSpPr>
            <p:cNvPr id="58" name="object 11"/>
            <p:cNvSpPr/>
            <p:nvPr/>
          </p:nvSpPr>
          <p:spPr>
            <a:xfrm>
              <a:off x="210780" y="862415"/>
              <a:ext cx="3225800" cy="2584450"/>
            </a:xfrm>
            <a:custGeom>
              <a:avLst/>
              <a:gdLst/>
              <a:ahLst/>
              <a:cxnLst/>
              <a:rect l="l" t="t" r="r" b="b"/>
              <a:pathLst>
                <a:path w="3225800" h="2584450">
                  <a:moveTo>
                    <a:pt x="0" y="0"/>
                  </a:moveTo>
                  <a:lnTo>
                    <a:pt x="124752" y="1955431"/>
                  </a:lnTo>
                  <a:lnTo>
                    <a:pt x="3225723" y="2583891"/>
                  </a:lnTo>
                </a:path>
              </a:pathLst>
            </a:custGeom>
            <a:ln w="10160">
              <a:solidFill>
                <a:srgbClr val="AFAFAF"/>
              </a:solidFill>
            </a:ln>
          </p:spPr>
          <p:txBody>
            <a:bodyPr wrap="square" lIns="0" tIns="0" rIns="0" bIns="0" rtlCol="0"/>
            <a:lstStyle/>
            <a:p>
              <a:endParaRPr/>
            </a:p>
          </p:txBody>
        </p:sp>
        <p:sp>
          <p:nvSpPr>
            <p:cNvPr id="59" name="object 12"/>
            <p:cNvSpPr/>
            <p:nvPr/>
          </p:nvSpPr>
          <p:spPr>
            <a:xfrm>
              <a:off x="1892065" y="98203"/>
              <a:ext cx="3002915" cy="2419350"/>
            </a:xfrm>
            <a:custGeom>
              <a:avLst/>
              <a:gdLst/>
              <a:ahLst/>
              <a:cxnLst/>
              <a:rect l="l" t="t" r="r" b="b"/>
              <a:pathLst>
                <a:path w="3002915" h="2419350">
                  <a:moveTo>
                    <a:pt x="0" y="0"/>
                  </a:moveTo>
                  <a:lnTo>
                    <a:pt x="36017" y="1869046"/>
                  </a:lnTo>
                  <a:lnTo>
                    <a:pt x="3002445" y="2419235"/>
                  </a:lnTo>
                </a:path>
              </a:pathLst>
            </a:custGeom>
            <a:ln w="10160">
              <a:solidFill>
                <a:srgbClr val="AFAFAF"/>
              </a:solidFill>
            </a:ln>
          </p:spPr>
          <p:txBody>
            <a:bodyPr wrap="square" lIns="0" tIns="0" rIns="0" bIns="0" rtlCol="0"/>
            <a:lstStyle/>
            <a:p>
              <a:endParaRPr/>
            </a:p>
          </p:txBody>
        </p:sp>
        <p:sp>
          <p:nvSpPr>
            <p:cNvPr id="60" name="object 13"/>
            <p:cNvSpPr/>
            <p:nvPr/>
          </p:nvSpPr>
          <p:spPr>
            <a:xfrm>
              <a:off x="3410553" y="3441049"/>
              <a:ext cx="78105" cy="15875"/>
            </a:xfrm>
            <a:custGeom>
              <a:avLst/>
              <a:gdLst/>
              <a:ahLst/>
              <a:cxnLst/>
              <a:rect l="l" t="t" r="r" b="b"/>
              <a:pathLst>
                <a:path w="78104" h="15875">
                  <a:moveTo>
                    <a:pt x="0" y="0"/>
                  </a:moveTo>
                  <a:lnTo>
                    <a:pt x="77914" y="15786"/>
                  </a:lnTo>
                </a:path>
              </a:pathLst>
            </a:custGeom>
            <a:ln w="10160">
              <a:solidFill>
                <a:srgbClr val="000000"/>
              </a:solidFill>
            </a:ln>
          </p:spPr>
          <p:txBody>
            <a:bodyPr wrap="square" lIns="0" tIns="0" rIns="0" bIns="0" rtlCol="0"/>
            <a:lstStyle/>
            <a:p>
              <a:endParaRPr/>
            </a:p>
          </p:txBody>
        </p:sp>
        <p:sp>
          <p:nvSpPr>
            <p:cNvPr id="61" name="object 14"/>
            <p:cNvSpPr txBox="1"/>
            <p:nvPr/>
          </p:nvSpPr>
          <p:spPr>
            <a:xfrm>
              <a:off x="3533698" y="3544525"/>
              <a:ext cx="152400" cy="279400"/>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1</a:t>
              </a:r>
              <a:endParaRPr sz="2000">
                <a:latin typeface="Times New Roman"/>
                <a:cs typeface="Times New Roman"/>
              </a:endParaRPr>
            </a:p>
          </p:txBody>
        </p:sp>
        <p:sp>
          <p:nvSpPr>
            <p:cNvPr id="62" name="object 15"/>
            <p:cNvSpPr/>
            <p:nvPr/>
          </p:nvSpPr>
          <p:spPr>
            <a:xfrm>
              <a:off x="4869757" y="2512852"/>
              <a:ext cx="74930" cy="13970"/>
            </a:xfrm>
            <a:custGeom>
              <a:avLst/>
              <a:gdLst/>
              <a:ahLst/>
              <a:cxnLst/>
              <a:rect l="l" t="t" r="r" b="b"/>
              <a:pathLst>
                <a:path w="74929" h="13969">
                  <a:moveTo>
                    <a:pt x="0" y="0"/>
                  </a:moveTo>
                  <a:lnTo>
                    <a:pt x="74320" y="13779"/>
                  </a:lnTo>
                </a:path>
              </a:pathLst>
            </a:custGeom>
            <a:ln w="10160">
              <a:solidFill>
                <a:srgbClr val="000000"/>
              </a:solidFill>
            </a:ln>
          </p:spPr>
          <p:txBody>
            <a:bodyPr wrap="square" lIns="0" tIns="0" rIns="0" bIns="0" rtlCol="0"/>
            <a:lstStyle/>
            <a:p>
              <a:endParaRPr/>
            </a:p>
          </p:txBody>
        </p:sp>
        <p:sp>
          <p:nvSpPr>
            <p:cNvPr id="63" name="object 16"/>
            <p:cNvSpPr/>
            <p:nvPr/>
          </p:nvSpPr>
          <p:spPr>
            <a:xfrm>
              <a:off x="4993365" y="535304"/>
              <a:ext cx="123825" cy="1919605"/>
            </a:xfrm>
            <a:custGeom>
              <a:avLst/>
              <a:gdLst/>
              <a:ahLst/>
              <a:cxnLst/>
              <a:rect l="l" t="t" r="r" b="b"/>
              <a:pathLst>
                <a:path w="123825" h="1919605">
                  <a:moveTo>
                    <a:pt x="0" y="1919160"/>
                  </a:moveTo>
                  <a:lnTo>
                    <a:pt x="123710" y="0"/>
                  </a:lnTo>
                </a:path>
              </a:pathLst>
            </a:custGeom>
            <a:ln w="10160">
              <a:solidFill>
                <a:srgbClr val="000000"/>
              </a:solidFill>
            </a:ln>
          </p:spPr>
          <p:txBody>
            <a:bodyPr wrap="square" lIns="0" tIns="0" rIns="0" bIns="0" rtlCol="0"/>
            <a:lstStyle/>
            <a:p>
              <a:endParaRPr/>
            </a:p>
          </p:txBody>
        </p:sp>
        <p:sp>
          <p:nvSpPr>
            <p:cNvPr id="64" name="object 17"/>
            <p:cNvSpPr/>
            <p:nvPr/>
          </p:nvSpPr>
          <p:spPr>
            <a:xfrm>
              <a:off x="208479" y="1873896"/>
              <a:ext cx="4787265" cy="973455"/>
            </a:xfrm>
            <a:custGeom>
              <a:avLst/>
              <a:gdLst/>
              <a:ahLst/>
              <a:cxnLst/>
              <a:rect l="l" t="t" r="r" b="b"/>
              <a:pathLst>
                <a:path w="4787265" h="973455">
                  <a:moveTo>
                    <a:pt x="4787239" y="544068"/>
                  </a:moveTo>
                  <a:lnTo>
                    <a:pt x="1827326" y="0"/>
                  </a:lnTo>
                  <a:lnTo>
                    <a:pt x="0" y="973213"/>
                  </a:lnTo>
                </a:path>
              </a:pathLst>
            </a:custGeom>
            <a:ln w="10160">
              <a:solidFill>
                <a:srgbClr val="AFAFAF"/>
              </a:solidFill>
            </a:ln>
          </p:spPr>
          <p:txBody>
            <a:bodyPr wrap="square" lIns="0" tIns="0" rIns="0" bIns="0" rtlCol="0"/>
            <a:lstStyle/>
            <a:p>
              <a:endParaRPr/>
            </a:p>
          </p:txBody>
        </p:sp>
        <p:sp>
          <p:nvSpPr>
            <p:cNvPr id="65" name="object 18"/>
            <p:cNvSpPr/>
            <p:nvPr/>
          </p:nvSpPr>
          <p:spPr>
            <a:xfrm>
              <a:off x="188219" y="1587343"/>
              <a:ext cx="4826635" cy="959485"/>
            </a:xfrm>
            <a:custGeom>
              <a:avLst/>
              <a:gdLst/>
              <a:ahLst/>
              <a:cxnLst/>
              <a:rect l="l" t="t" r="r" b="b"/>
              <a:pathLst>
                <a:path w="4826635" h="959485">
                  <a:moveTo>
                    <a:pt x="4826495" y="535952"/>
                  </a:moveTo>
                  <a:lnTo>
                    <a:pt x="1842922" y="0"/>
                  </a:lnTo>
                  <a:lnTo>
                    <a:pt x="0" y="958938"/>
                  </a:lnTo>
                </a:path>
              </a:pathLst>
            </a:custGeom>
            <a:ln w="10160">
              <a:solidFill>
                <a:srgbClr val="AFAFAF"/>
              </a:solidFill>
            </a:ln>
          </p:spPr>
          <p:txBody>
            <a:bodyPr wrap="square" lIns="0" tIns="0" rIns="0" bIns="0" rtlCol="0"/>
            <a:lstStyle/>
            <a:p>
              <a:endParaRPr/>
            </a:p>
          </p:txBody>
        </p:sp>
        <p:sp>
          <p:nvSpPr>
            <p:cNvPr id="66" name="object 19"/>
            <p:cNvSpPr/>
            <p:nvPr/>
          </p:nvSpPr>
          <p:spPr>
            <a:xfrm>
              <a:off x="167606" y="1296342"/>
              <a:ext cx="4866640" cy="944244"/>
            </a:xfrm>
            <a:custGeom>
              <a:avLst/>
              <a:gdLst/>
              <a:ahLst/>
              <a:cxnLst/>
              <a:rect l="l" t="t" r="r" b="b"/>
              <a:pathLst>
                <a:path w="4866640" h="944244">
                  <a:moveTo>
                    <a:pt x="4866411" y="527494"/>
                  </a:moveTo>
                  <a:lnTo>
                    <a:pt x="1858784" y="0"/>
                  </a:lnTo>
                  <a:lnTo>
                    <a:pt x="0" y="944067"/>
                  </a:lnTo>
                </a:path>
              </a:pathLst>
            </a:custGeom>
            <a:ln w="10160">
              <a:solidFill>
                <a:srgbClr val="AFAFAF"/>
              </a:solidFill>
            </a:ln>
          </p:spPr>
          <p:txBody>
            <a:bodyPr wrap="square" lIns="0" tIns="0" rIns="0" bIns="0" rtlCol="0"/>
            <a:lstStyle/>
            <a:p>
              <a:endParaRPr/>
            </a:p>
          </p:txBody>
        </p:sp>
        <p:sp>
          <p:nvSpPr>
            <p:cNvPr id="67" name="object 20"/>
            <p:cNvSpPr/>
            <p:nvPr/>
          </p:nvSpPr>
          <p:spPr>
            <a:xfrm>
              <a:off x="146650" y="1000761"/>
              <a:ext cx="4907280" cy="929005"/>
            </a:xfrm>
            <a:custGeom>
              <a:avLst/>
              <a:gdLst/>
              <a:ahLst/>
              <a:cxnLst/>
              <a:rect l="l" t="t" r="r" b="b"/>
              <a:pathLst>
                <a:path w="4907280" h="929005">
                  <a:moveTo>
                    <a:pt x="4906987" y="518706"/>
                  </a:moveTo>
                  <a:lnTo>
                    <a:pt x="1874913" y="0"/>
                  </a:lnTo>
                  <a:lnTo>
                    <a:pt x="0" y="928585"/>
                  </a:lnTo>
                </a:path>
              </a:pathLst>
            </a:custGeom>
            <a:ln w="10160">
              <a:solidFill>
                <a:srgbClr val="AFAFAF"/>
              </a:solidFill>
            </a:ln>
          </p:spPr>
          <p:txBody>
            <a:bodyPr wrap="square" lIns="0" tIns="0" rIns="0" bIns="0" rtlCol="0"/>
            <a:lstStyle/>
            <a:p>
              <a:endParaRPr/>
            </a:p>
          </p:txBody>
        </p:sp>
        <p:sp>
          <p:nvSpPr>
            <p:cNvPr id="68" name="object 21"/>
            <p:cNvSpPr/>
            <p:nvPr/>
          </p:nvSpPr>
          <p:spPr>
            <a:xfrm>
              <a:off x="125346" y="700505"/>
              <a:ext cx="4948555" cy="912494"/>
            </a:xfrm>
            <a:custGeom>
              <a:avLst/>
              <a:gdLst/>
              <a:ahLst/>
              <a:cxnLst/>
              <a:rect l="l" t="t" r="r" b="b"/>
              <a:pathLst>
                <a:path w="4948555" h="912494">
                  <a:moveTo>
                    <a:pt x="4948237" y="509562"/>
                  </a:moveTo>
                  <a:lnTo>
                    <a:pt x="1891322" y="0"/>
                  </a:lnTo>
                  <a:lnTo>
                    <a:pt x="0" y="912469"/>
                  </a:lnTo>
                </a:path>
              </a:pathLst>
            </a:custGeom>
            <a:ln w="10160">
              <a:solidFill>
                <a:srgbClr val="AFAFAF"/>
              </a:solidFill>
            </a:ln>
          </p:spPr>
          <p:txBody>
            <a:bodyPr wrap="square" lIns="0" tIns="0" rIns="0" bIns="0" rtlCol="0"/>
            <a:lstStyle/>
            <a:p>
              <a:endParaRPr/>
            </a:p>
          </p:txBody>
        </p:sp>
        <p:sp>
          <p:nvSpPr>
            <p:cNvPr id="69" name="object 22"/>
            <p:cNvSpPr/>
            <p:nvPr/>
          </p:nvSpPr>
          <p:spPr>
            <a:xfrm>
              <a:off x="103663" y="395458"/>
              <a:ext cx="4990465" cy="895985"/>
            </a:xfrm>
            <a:custGeom>
              <a:avLst/>
              <a:gdLst/>
              <a:ahLst/>
              <a:cxnLst/>
              <a:rect l="l" t="t" r="r" b="b"/>
              <a:pathLst>
                <a:path w="4990465" h="895985">
                  <a:moveTo>
                    <a:pt x="4990198" y="500049"/>
                  </a:moveTo>
                  <a:lnTo>
                    <a:pt x="1908035" y="0"/>
                  </a:lnTo>
                  <a:lnTo>
                    <a:pt x="0" y="895692"/>
                  </a:lnTo>
                </a:path>
              </a:pathLst>
            </a:custGeom>
            <a:ln w="10160">
              <a:solidFill>
                <a:srgbClr val="AFAFAF"/>
              </a:solidFill>
            </a:ln>
          </p:spPr>
          <p:txBody>
            <a:bodyPr wrap="square" lIns="0" tIns="0" rIns="0" bIns="0" rtlCol="0"/>
            <a:lstStyle/>
            <a:p>
              <a:endParaRPr/>
            </a:p>
          </p:txBody>
        </p:sp>
        <p:sp>
          <p:nvSpPr>
            <p:cNvPr id="70" name="object 23"/>
            <p:cNvSpPr/>
            <p:nvPr/>
          </p:nvSpPr>
          <p:spPr>
            <a:xfrm>
              <a:off x="81610" y="85506"/>
              <a:ext cx="5033010" cy="878205"/>
            </a:xfrm>
            <a:custGeom>
              <a:avLst/>
              <a:gdLst/>
              <a:ahLst/>
              <a:cxnLst/>
              <a:rect l="l" t="t" r="r" b="b"/>
              <a:pathLst>
                <a:path w="5033010" h="878205">
                  <a:moveTo>
                    <a:pt x="5032870" y="490156"/>
                  </a:moveTo>
                  <a:lnTo>
                    <a:pt x="1925027" y="0"/>
                  </a:lnTo>
                  <a:lnTo>
                    <a:pt x="0" y="878217"/>
                  </a:lnTo>
                </a:path>
              </a:pathLst>
            </a:custGeom>
            <a:ln w="10160">
              <a:solidFill>
                <a:srgbClr val="AFAFAF"/>
              </a:solidFill>
            </a:ln>
          </p:spPr>
          <p:txBody>
            <a:bodyPr wrap="square" lIns="0" tIns="0" rIns="0" bIns="0" rtlCol="0"/>
            <a:lstStyle/>
            <a:p>
              <a:endParaRPr/>
            </a:p>
          </p:txBody>
        </p:sp>
        <p:sp>
          <p:nvSpPr>
            <p:cNvPr id="71" name="object 24"/>
            <p:cNvSpPr/>
            <p:nvPr/>
          </p:nvSpPr>
          <p:spPr>
            <a:xfrm>
              <a:off x="4971022" y="2413424"/>
              <a:ext cx="74295" cy="13970"/>
            </a:xfrm>
            <a:custGeom>
              <a:avLst/>
              <a:gdLst/>
              <a:ahLst/>
              <a:cxnLst/>
              <a:rect l="l" t="t" r="r" b="b"/>
              <a:pathLst>
                <a:path w="74295" h="13969">
                  <a:moveTo>
                    <a:pt x="0" y="0"/>
                  </a:moveTo>
                  <a:lnTo>
                    <a:pt x="74142" y="13627"/>
                  </a:lnTo>
                </a:path>
              </a:pathLst>
            </a:custGeom>
            <a:ln w="10160">
              <a:solidFill>
                <a:srgbClr val="000000"/>
              </a:solidFill>
            </a:ln>
          </p:spPr>
          <p:txBody>
            <a:bodyPr wrap="square" lIns="0" tIns="0" rIns="0" bIns="0" rtlCol="0"/>
            <a:lstStyle/>
            <a:p>
              <a:endParaRPr/>
            </a:p>
          </p:txBody>
        </p:sp>
        <p:sp>
          <p:nvSpPr>
            <p:cNvPr id="72" name="object 25"/>
            <p:cNvSpPr/>
            <p:nvPr/>
          </p:nvSpPr>
          <p:spPr>
            <a:xfrm>
              <a:off x="4989812" y="2118823"/>
              <a:ext cx="74930" cy="13970"/>
            </a:xfrm>
            <a:custGeom>
              <a:avLst/>
              <a:gdLst/>
              <a:ahLst/>
              <a:cxnLst/>
              <a:rect l="l" t="t" r="r" b="b"/>
              <a:pathLst>
                <a:path w="74929" h="13969">
                  <a:moveTo>
                    <a:pt x="0" y="0"/>
                  </a:moveTo>
                  <a:lnTo>
                    <a:pt x="74752" y="13423"/>
                  </a:lnTo>
                </a:path>
              </a:pathLst>
            </a:custGeom>
            <a:ln w="10160">
              <a:solidFill>
                <a:srgbClr val="000000"/>
              </a:solidFill>
            </a:ln>
          </p:spPr>
          <p:txBody>
            <a:bodyPr wrap="square" lIns="0" tIns="0" rIns="0" bIns="0" rtlCol="0"/>
            <a:lstStyle/>
            <a:p>
              <a:endParaRPr/>
            </a:p>
          </p:txBody>
        </p:sp>
        <p:sp>
          <p:nvSpPr>
            <p:cNvPr id="73" name="object 26"/>
            <p:cNvSpPr/>
            <p:nvPr/>
          </p:nvSpPr>
          <p:spPr>
            <a:xfrm>
              <a:off x="5008907" y="1819432"/>
              <a:ext cx="75565" cy="13335"/>
            </a:xfrm>
            <a:custGeom>
              <a:avLst/>
              <a:gdLst/>
              <a:ahLst/>
              <a:cxnLst/>
              <a:rect l="l" t="t" r="r" b="b"/>
              <a:pathLst>
                <a:path w="75564" h="13335">
                  <a:moveTo>
                    <a:pt x="0" y="0"/>
                  </a:moveTo>
                  <a:lnTo>
                    <a:pt x="75387" y="13220"/>
                  </a:lnTo>
                </a:path>
              </a:pathLst>
            </a:custGeom>
            <a:ln w="10160">
              <a:solidFill>
                <a:srgbClr val="000000"/>
              </a:solidFill>
            </a:ln>
          </p:spPr>
          <p:txBody>
            <a:bodyPr wrap="square" lIns="0" tIns="0" rIns="0" bIns="0" rtlCol="0"/>
            <a:lstStyle/>
            <a:p>
              <a:endParaRPr/>
            </a:p>
          </p:txBody>
        </p:sp>
        <p:sp>
          <p:nvSpPr>
            <p:cNvPr id="74" name="object 27"/>
            <p:cNvSpPr/>
            <p:nvPr/>
          </p:nvSpPr>
          <p:spPr>
            <a:xfrm>
              <a:off x="5028315" y="1515135"/>
              <a:ext cx="76200" cy="13335"/>
            </a:xfrm>
            <a:custGeom>
              <a:avLst/>
              <a:gdLst/>
              <a:ahLst/>
              <a:cxnLst/>
              <a:rect l="l" t="t" r="r" b="b"/>
              <a:pathLst>
                <a:path w="76200" h="13334">
                  <a:moveTo>
                    <a:pt x="0" y="0"/>
                  </a:moveTo>
                  <a:lnTo>
                    <a:pt x="76022" y="13004"/>
                  </a:lnTo>
                </a:path>
              </a:pathLst>
            </a:custGeom>
            <a:ln w="10160">
              <a:solidFill>
                <a:srgbClr val="000000"/>
              </a:solidFill>
            </a:ln>
          </p:spPr>
          <p:txBody>
            <a:bodyPr wrap="square" lIns="0" tIns="0" rIns="0" bIns="0" rtlCol="0"/>
            <a:lstStyle/>
            <a:p>
              <a:endParaRPr/>
            </a:p>
          </p:txBody>
        </p:sp>
        <p:sp>
          <p:nvSpPr>
            <p:cNvPr id="75" name="object 28"/>
            <p:cNvSpPr/>
            <p:nvPr/>
          </p:nvSpPr>
          <p:spPr>
            <a:xfrm>
              <a:off x="5048044" y="1205809"/>
              <a:ext cx="76835" cy="13335"/>
            </a:xfrm>
            <a:custGeom>
              <a:avLst/>
              <a:gdLst/>
              <a:ahLst/>
              <a:cxnLst/>
              <a:rect l="l" t="t" r="r" b="b"/>
              <a:pathLst>
                <a:path w="76835" h="13334">
                  <a:moveTo>
                    <a:pt x="0" y="0"/>
                  </a:moveTo>
                  <a:lnTo>
                    <a:pt x="76669" y="12776"/>
                  </a:lnTo>
                </a:path>
              </a:pathLst>
            </a:custGeom>
            <a:ln w="10160">
              <a:solidFill>
                <a:srgbClr val="000000"/>
              </a:solidFill>
            </a:ln>
          </p:spPr>
          <p:txBody>
            <a:bodyPr wrap="square" lIns="0" tIns="0" rIns="0" bIns="0" rtlCol="0"/>
            <a:lstStyle/>
            <a:p>
              <a:endParaRPr/>
            </a:p>
          </p:txBody>
        </p:sp>
        <p:sp>
          <p:nvSpPr>
            <p:cNvPr id="76" name="object 29"/>
            <p:cNvSpPr/>
            <p:nvPr/>
          </p:nvSpPr>
          <p:spPr>
            <a:xfrm>
              <a:off x="5068101" y="891329"/>
              <a:ext cx="77470" cy="12700"/>
            </a:xfrm>
            <a:custGeom>
              <a:avLst/>
              <a:gdLst/>
              <a:ahLst/>
              <a:cxnLst/>
              <a:rect l="l" t="t" r="r" b="b"/>
              <a:pathLst>
                <a:path w="77470" h="12700">
                  <a:moveTo>
                    <a:pt x="0" y="0"/>
                  </a:moveTo>
                  <a:lnTo>
                    <a:pt x="77343" y="12547"/>
                  </a:lnTo>
                </a:path>
              </a:pathLst>
            </a:custGeom>
            <a:ln w="10160">
              <a:solidFill>
                <a:srgbClr val="000000"/>
              </a:solidFill>
            </a:ln>
          </p:spPr>
          <p:txBody>
            <a:bodyPr wrap="square" lIns="0" tIns="0" rIns="0" bIns="0" rtlCol="0"/>
            <a:lstStyle/>
            <a:p>
              <a:endParaRPr/>
            </a:p>
          </p:txBody>
        </p:sp>
        <p:sp>
          <p:nvSpPr>
            <p:cNvPr id="77" name="object 30"/>
            <p:cNvSpPr/>
            <p:nvPr/>
          </p:nvSpPr>
          <p:spPr>
            <a:xfrm>
              <a:off x="5088495" y="571564"/>
              <a:ext cx="78105" cy="12700"/>
            </a:xfrm>
            <a:custGeom>
              <a:avLst/>
              <a:gdLst/>
              <a:ahLst/>
              <a:cxnLst/>
              <a:rect l="l" t="t" r="r" b="b"/>
              <a:pathLst>
                <a:path w="78104" h="12700">
                  <a:moveTo>
                    <a:pt x="0" y="0"/>
                  </a:moveTo>
                  <a:lnTo>
                    <a:pt x="78016" y="12306"/>
                  </a:lnTo>
                </a:path>
              </a:pathLst>
            </a:custGeom>
            <a:ln w="10160">
              <a:solidFill>
                <a:srgbClr val="000000"/>
              </a:solidFill>
            </a:ln>
          </p:spPr>
          <p:txBody>
            <a:bodyPr wrap="square" lIns="0" tIns="0" rIns="0" bIns="0" rtlCol="0"/>
            <a:lstStyle/>
            <a:p>
              <a:endParaRPr/>
            </a:p>
          </p:txBody>
        </p:sp>
        <p:sp>
          <p:nvSpPr>
            <p:cNvPr id="78" name="object 31"/>
            <p:cNvSpPr txBox="1"/>
            <p:nvPr/>
          </p:nvSpPr>
          <p:spPr>
            <a:xfrm>
              <a:off x="4916284" y="514699"/>
              <a:ext cx="601345" cy="2371725"/>
            </a:xfrm>
            <a:prstGeom prst="rect">
              <a:avLst/>
            </a:prstGeom>
          </p:spPr>
          <p:txBody>
            <a:bodyPr vert="horz" wrap="square" lIns="0" tIns="0" rIns="0" bIns="0" rtlCol="0">
              <a:spAutoFit/>
            </a:bodyPr>
            <a:lstStyle/>
            <a:p>
              <a:pPr marL="334010">
                <a:lnSpc>
                  <a:spcPct val="100000"/>
                </a:lnSpc>
              </a:pPr>
              <a:r>
                <a:rPr sz="2000" dirty="0">
                  <a:latin typeface="Times New Roman"/>
                  <a:cs typeface="Times New Roman"/>
                </a:rPr>
                <a:t>30</a:t>
              </a:r>
              <a:endParaRPr sz="2000">
                <a:latin typeface="Times New Roman"/>
                <a:cs typeface="Times New Roman"/>
              </a:endParaRPr>
            </a:p>
            <a:p>
              <a:pPr marL="311150">
                <a:lnSpc>
                  <a:spcPct val="100000"/>
                </a:lnSpc>
                <a:spcBef>
                  <a:spcPts val="114"/>
                </a:spcBef>
              </a:pPr>
              <a:r>
                <a:rPr sz="2000" dirty="0">
                  <a:latin typeface="Times New Roman"/>
                  <a:cs typeface="Times New Roman"/>
                </a:rPr>
                <a:t>25</a:t>
              </a:r>
              <a:endParaRPr sz="2000">
                <a:latin typeface="Times New Roman"/>
                <a:cs typeface="Times New Roman"/>
              </a:endParaRPr>
            </a:p>
            <a:p>
              <a:pPr marL="288925">
                <a:lnSpc>
                  <a:spcPct val="100000"/>
                </a:lnSpc>
                <a:spcBef>
                  <a:spcPts val="70"/>
                </a:spcBef>
              </a:pPr>
              <a:r>
                <a:rPr sz="2000" dirty="0">
                  <a:latin typeface="Times New Roman"/>
                  <a:cs typeface="Times New Roman"/>
                </a:rPr>
                <a:t>20</a:t>
              </a:r>
              <a:endParaRPr sz="2000">
                <a:latin typeface="Times New Roman"/>
                <a:cs typeface="Times New Roman"/>
              </a:endParaRPr>
            </a:p>
            <a:p>
              <a:pPr marL="266700">
                <a:lnSpc>
                  <a:spcPts val="2395"/>
                </a:lnSpc>
                <a:spcBef>
                  <a:spcPts val="30"/>
                </a:spcBef>
              </a:pPr>
              <a:r>
                <a:rPr sz="2000" dirty="0">
                  <a:latin typeface="Times New Roman"/>
                  <a:cs typeface="Times New Roman"/>
                </a:rPr>
                <a:t>15</a:t>
              </a:r>
              <a:endParaRPr sz="2000">
                <a:latin typeface="Times New Roman"/>
                <a:cs typeface="Times New Roman"/>
              </a:endParaRPr>
            </a:p>
            <a:p>
              <a:pPr marL="143510" algn="ctr">
                <a:lnSpc>
                  <a:spcPts val="2375"/>
                </a:lnSpc>
              </a:pPr>
              <a:r>
                <a:rPr sz="2000" dirty="0">
                  <a:latin typeface="Times New Roman"/>
                  <a:cs typeface="Times New Roman"/>
                </a:rPr>
                <a:t>10</a:t>
              </a:r>
              <a:endParaRPr sz="2000">
                <a:latin typeface="Times New Roman"/>
                <a:cs typeface="Times New Roman"/>
              </a:endParaRPr>
            </a:p>
            <a:p>
              <a:pPr marL="287020">
                <a:lnSpc>
                  <a:spcPts val="2335"/>
                </a:lnSpc>
              </a:pPr>
              <a:r>
                <a:rPr sz="2000" dirty="0">
                  <a:latin typeface="Times New Roman"/>
                  <a:cs typeface="Times New Roman"/>
                </a:rPr>
                <a:t>5</a:t>
              </a:r>
              <a:endParaRPr sz="2000">
                <a:latin typeface="Times New Roman"/>
                <a:cs typeface="Times New Roman"/>
              </a:endParaRPr>
            </a:p>
            <a:p>
              <a:pPr marL="59055" algn="ctr">
                <a:lnSpc>
                  <a:spcPts val="2150"/>
                </a:lnSpc>
              </a:pPr>
              <a:r>
                <a:rPr sz="2000" dirty="0">
                  <a:latin typeface="Times New Roman"/>
                  <a:cs typeface="Times New Roman"/>
                </a:rPr>
                <a:t>0</a:t>
              </a:r>
              <a:endParaRPr sz="2000">
                <a:latin typeface="Times New Roman"/>
                <a:cs typeface="Times New Roman"/>
              </a:endParaRPr>
            </a:p>
            <a:p>
              <a:pPr marL="12700">
                <a:lnSpc>
                  <a:spcPts val="2190"/>
                </a:lnSpc>
              </a:pPr>
              <a:r>
                <a:rPr sz="2000" dirty="0">
                  <a:latin typeface="Times New Roman"/>
                  <a:cs typeface="Times New Roman"/>
                </a:rPr>
                <a:t>10</a:t>
              </a:r>
              <a:endParaRPr sz="2000">
                <a:latin typeface="Times New Roman"/>
                <a:cs typeface="Times New Roman"/>
              </a:endParaRPr>
            </a:p>
          </p:txBody>
        </p:sp>
        <p:sp>
          <p:nvSpPr>
            <p:cNvPr id="79" name="object 32"/>
            <p:cNvSpPr/>
            <p:nvPr/>
          </p:nvSpPr>
          <p:spPr>
            <a:xfrm>
              <a:off x="522442" y="2818961"/>
              <a:ext cx="2708910" cy="548005"/>
            </a:xfrm>
            <a:custGeom>
              <a:avLst/>
              <a:gdLst/>
              <a:ahLst/>
              <a:cxnLst/>
              <a:rect l="l" t="t" r="r" b="b"/>
              <a:pathLst>
                <a:path w="2708910" h="548004">
                  <a:moveTo>
                    <a:pt x="0" y="0"/>
                  </a:moveTo>
                  <a:lnTo>
                    <a:pt x="2708783" y="547497"/>
                  </a:lnTo>
                  <a:lnTo>
                    <a:pt x="2708783" y="547497"/>
                  </a:lnTo>
                </a:path>
              </a:pathLst>
            </a:custGeom>
            <a:ln w="19050">
              <a:solidFill>
                <a:srgbClr val="1F77B4"/>
              </a:solidFill>
            </a:ln>
          </p:spPr>
          <p:txBody>
            <a:bodyPr wrap="square" lIns="0" tIns="0" rIns="0" bIns="0" rtlCol="0"/>
            <a:lstStyle/>
            <a:p>
              <a:endParaRPr/>
            </a:p>
          </p:txBody>
        </p:sp>
        <p:sp>
          <p:nvSpPr>
            <p:cNvPr id="80" name="object 33"/>
            <p:cNvSpPr/>
            <p:nvPr/>
          </p:nvSpPr>
          <p:spPr>
            <a:xfrm>
              <a:off x="709214" y="2718454"/>
              <a:ext cx="2695575" cy="539750"/>
            </a:xfrm>
            <a:custGeom>
              <a:avLst/>
              <a:gdLst/>
              <a:ahLst/>
              <a:cxnLst/>
              <a:rect l="l" t="t" r="r" b="b"/>
              <a:pathLst>
                <a:path w="2695575" h="539750">
                  <a:moveTo>
                    <a:pt x="0" y="0"/>
                  </a:moveTo>
                  <a:lnTo>
                    <a:pt x="2695333" y="539216"/>
                  </a:lnTo>
                  <a:lnTo>
                    <a:pt x="2695333" y="539216"/>
                  </a:lnTo>
                </a:path>
              </a:pathLst>
            </a:custGeom>
            <a:ln w="19050">
              <a:solidFill>
                <a:srgbClr val="FF7E0E"/>
              </a:solidFill>
            </a:ln>
          </p:spPr>
          <p:txBody>
            <a:bodyPr wrap="square" lIns="0" tIns="0" rIns="0" bIns="0" rtlCol="0"/>
            <a:lstStyle/>
            <a:p>
              <a:endParaRPr/>
            </a:p>
          </p:txBody>
        </p:sp>
        <p:sp>
          <p:nvSpPr>
            <p:cNvPr id="81" name="object 34"/>
            <p:cNvSpPr/>
            <p:nvPr/>
          </p:nvSpPr>
          <p:spPr>
            <a:xfrm>
              <a:off x="893227" y="2619432"/>
              <a:ext cx="2682240" cy="531495"/>
            </a:xfrm>
            <a:custGeom>
              <a:avLst/>
              <a:gdLst/>
              <a:ahLst/>
              <a:cxnLst/>
              <a:rect l="l" t="t" r="r" b="b"/>
              <a:pathLst>
                <a:path w="2682240" h="531494">
                  <a:moveTo>
                    <a:pt x="0" y="0"/>
                  </a:moveTo>
                  <a:lnTo>
                    <a:pt x="2681973" y="531114"/>
                  </a:lnTo>
                  <a:lnTo>
                    <a:pt x="2681973" y="531114"/>
                  </a:lnTo>
                </a:path>
              </a:pathLst>
            </a:custGeom>
            <a:ln w="19049">
              <a:solidFill>
                <a:srgbClr val="2C9F2C"/>
              </a:solidFill>
            </a:ln>
          </p:spPr>
          <p:txBody>
            <a:bodyPr wrap="square" lIns="0" tIns="0" rIns="0" bIns="0" rtlCol="0"/>
            <a:lstStyle/>
            <a:p>
              <a:endParaRPr/>
            </a:p>
          </p:txBody>
        </p:sp>
        <p:sp>
          <p:nvSpPr>
            <p:cNvPr id="82" name="object 35"/>
            <p:cNvSpPr/>
            <p:nvPr/>
          </p:nvSpPr>
          <p:spPr>
            <a:xfrm>
              <a:off x="1074543" y="2521860"/>
              <a:ext cx="2668905" cy="523240"/>
            </a:xfrm>
            <a:custGeom>
              <a:avLst/>
              <a:gdLst/>
              <a:ahLst/>
              <a:cxnLst/>
              <a:rect l="l" t="t" r="r" b="b"/>
              <a:pathLst>
                <a:path w="2668904" h="523239">
                  <a:moveTo>
                    <a:pt x="0" y="0"/>
                  </a:moveTo>
                  <a:lnTo>
                    <a:pt x="2668714" y="523201"/>
                  </a:lnTo>
                  <a:lnTo>
                    <a:pt x="2668714" y="523201"/>
                  </a:lnTo>
                </a:path>
              </a:pathLst>
            </a:custGeom>
            <a:ln w="19050">
              <a:solidFill>
                <a:srgbClr val="D52728"/>
              </a:solidFill>
            </a:ln>
          </p:spPr>
          <p:txBody>
            <a:bodyPr wrap="square" lIns="0" tIns="0" rIns="0" bIns="0" rtlCol="0"/>
            <a:lstStyle/>
            <a:p>
              <a:endParaRPr/>
            </a:p>
          </p:txBody>
        </p:sp>
        <p:sp>
          <p:nvSpPr>
            <p:cNvPr id="83" name="object 36"/>
            <p:cNvSpPr/>
            <p:nvPr/>
          </p:nvSpPr>
          <p:spPr>
            <a:xfrm>
              <a:off x="1253218" y="2425711"/>
              <a:ext cx="2655570" cy="515620"/>
            </a:xfrm>
            <a:custGeom>
              <a:avLst/>
              <a:gdLst/>
              <a:ahLst/>
              <a:cxnLst/>
              <a:rect l="l" t="t" r="r" b="b"/>
              <a:pathLst>
                <a:path w="2655570" h="515619">
                  <a:moveTo>
                    <a:pt x="0" y="0"/>
                  </a:moveTo>
                  <a:lnTo>
                    <a:pt x="2655557" y="515467"/>
                  </a:lnTo>
                  <a:lnTo>
                    <a:pt x="2655557" y="515467"/>
                  </a:lnTo>
                </a:path>
              </a:pathLst>
            </a:custGeom>
            <a:ln w="19050">
              <a:solidFill>
                <a:srgbClr val="9367BC"/>
              </a:solidFill>
            </a:ln>
          </p:spPr>
          <p:txBody>
            <a:bodyPr wrap="square" lIns="0" tIns="0" rIns="0" bIns="0" rtlCol="0"/>
            <a:lstStyle/>
            <a:p>
              <a:endParaRPr/>
            </a:p>
          </p:txBody>
        </p:sp>
        <p:sp>
          <p:nvSpPr>
            <p:cNvPr id="84" name="object 37"/>
            <p:cNvSpPr/>
            <p:nvPr/>
          </p:nvSpPr>
          <p:spPr>
            <a:xfrm>
              <a:off x="1429311" y="2330950"/>
              <a:ext cx="2642870" cy="508000"/>
            </a:xfrm>
            <a:custGeom>
              <a:avLst/>
              <a:gdLst/>
              <a:ahLst/>
              <a:cxnLst/>
              <a:rect l="l" t="t" r="r" b="b"/>
              <a:pathLst>
                <a:path w="2642870" h="508000">
                  <a:moveTo>
                    <a:pt x="0" y="0"/>
                  </a:moveTo>
                  <a:lnTo>
                    <a:pt x="2642489" y="507898"/>
                  </a:lnTo>
                  <a:lnTo>
                    <a:pt x="2642489" y="507898"/>
                  </a:lnTo>
                </a:path>
              </a:pathLst>
            </a:custGeom>
            <a:ln w="19050">
              <a:solidFill>
                <a:srgbClr val="8B554A"/>
              </a:solidFill>
            </a:ln>
          </p:spPr>
          <p:txBody>
            <a:bodyPr wrap="square" lIns="0" tIns="0" rIns="0" bIns="0" rtlCol="0"/>
            <a:lstStyle/>
            <a:p>
              <a:endParaRPr/>
            </a:p>
          </p:txBody>
        </p:sp>
        <p:sp>
          <p:nvSpPr>
            <p:cNvPr id="85" name="object 38"/>
            <p:cNvSpPr/>
            <p:nvPr/>
          </p:nvSpPr>
          <p:spPr>
            <a:xfrm>
              <a:off x="1601238" y="596168"/>
              <a:ext cx="2631440" cy="2142490"/>
            </a:xfrm>
            <a:custGeom>
              <a:avLst/>
              <a:gdLst/>
              <a:ahLst/>
              <a:cxnLst/>
              <a:rect l="l" t="t" r="r" b="b"/>
              <a:pathLst>
                <a:path w="2631440" h="2142490">
                  <a:moveTo>
                    <a:pt x="0" y="1583347"/>
                  </a:moveTo>
                  <a:lnTo>
                    <a:pt x="8686" y="1642719"/>
                  </a:lnTo>
                  <a:lnTo>
                    <a:pt x="284873" y="1695297"/>
                  </a:lnTo>
                  <a:lnTo>
                    <a:pt x="290804" y="1638452"/>
                  </a:lnTo>
                  <a:lnTo>
                    <a:pt x="299097" y="1698002"/>
                  </a:lnTo>
                  <a:lnTo>
                    <a:pt x="649452" y="1764690"/>
                  </a:lnTo>
                  <a:lnTo>
                    <a:pt x="656031" y="1707654"/>
                  </a:lnTo>
                  <a:lnTo>
                    <a:pt x="663829" y="1767420"/>
                  </a:lnTo>
                  <a:lnTo>
                    <a:pt x="779056" y="1789353"/>
                  </a:lnTo>
                  <a:lnTo>
                    <a:pt x="785050" y="1614766"/>
                  </a:lnTo>
                  <a:lnTo>
                    <a:pt x="793483" y="1792097"/>
                  </a:lnTo>
                  <a:lnTo>
                    <a:pt x="974382" y="1826526"/>
                  </a:lnTo>
                  <a:lnTo>
                    <a:pt x="981367" y="1651635"/>
                  </a:lnTo>
                  <a:lnTo>
                    <a:pt x="988568" y="1593850"/>
                  </a:lnTo>
                  <a:lnTo>
                    <a:pt x="996022" y="1713331"/>
                  </a:lnTo>
                  <a:lnTo>
                    <a:pt x="1003122" y="1537246"/>
                  </a:lnTo>
                  <a:lnTo>
                    <a:pt x="1010627" y="1774850"/>
                  </a:lnTo>
                  <a:lnTo>
                    <a:pt x="1017803" y="1599323"/>
                  </a:lnTo>
                  <a:lnTo>
                    <a:pt x="1025207" y="1836204"/>
                  </a:lnTo>
                  <a:lnTo>
                    <a:pt x="1061554" y="1843125"/>
                  </a:lnTo>
                  <a:lnTo>
                    <a:pt x="1070317" y="0"/>
                  </a:lnTo>
                  <a:lnTo>
                    <a:pt x="1076109" y="1845894"/>
                  </a:lnTo>
                  <a:lnTo>
                    <a:pt x="1083386" y="1847278"/>
                  </a:lnTo>
                  <a:lnTo>
                    <a:pt x="1093254" y="3759"/>
                  </a:lnTo>
                  <a:lnTo>
                    <a:pt x="1098029" y="1791411"/>
                  </a:lnTo>
                  <a:lnTo>
                    <a:pt x="1105217" y="1851431"/>
                  </a:lnTo>
                  <a:lnTo>
                    <a:pt x="1112977" y="1617103"/>
                  </a:lnTo>
                  <a:lnTo>
                    <a:pt x="1119924" y="1795564"/>
                  </a:lnTo>
                  <a:lnTo>
                    <a:pt x="1127074" y="1855597"/>
                  </a:lnTo>
                  <a:lnTo>
                    <a:pt x="1135913" y="1261808"/>
                  </a:lnTo>
                  <a:lnTo>
                    <a:pt x="1141653" y="1858365"/>
                  </a:lnTo>
                  <a:lnTo>
                    <a:pt x="1214628" y="1872259"/>
                  </a:lnTo>
                  <a:lnTo>
                    <a:pt x="1222235" y="1814944"/>
                  </a:lnTo>
                  <a:lnTo>
                    <a:pt x="1229245" y="1875040"/>
                  </a:lnTo>
                  <a:lnTo>
                    <a:pt x="1243863" y="1877822"/>
                  </a:lnTo>
                  <a:lnTo>
                    <a:pt x="1254290" y="1343837"/>
                  </a:lnTo>
                  <a:lnTo>
                    <a:pt x="1258493" y="1880616"/>
                  </a:lnTo>
                  <a:lnTo>
                    <a:pt x="1346390" y="1897341"/>
                  </a:lnTo>
                  <a:lnTo>
                    <a:pt x="1354734" y="1780997"/>
                  </a:lnTo>
                  <a:lnTo>
                    <a:pt x="1361059" y="1900135"/>
                  </a:lnTo>
                  <a:lnTo>
                    <a:pt x="1368399" y="1901532"/>
                  </a:lnTo>
                  <a:lnTo>
                    <a:pt x="1376273" y="1844141"/>
                  </a:lnTo>
                  <a:lnTo>
                    <a:pt x="1383068" y="1904326"/>
                  </a:lnTo>
                  <a:lnTo>
                    <a:pt x="1441856" y="1915515"/>
                  </a:lnTo>
                  <a:lnTo>
                    <a:pt x="1449870" y="1858086"/>
                  </a:lnTo>
                  <a:lnTo>
                    <a:pt x="1456563" y="1918309"/>
                  </a:lnTo>
                  <a:lnTo>
                    <a:pt x="1463916" y="1919706"/>
                  </a:lnTo>
                  <a:lnTo>
                    <a:pt x="1493227" y="69189"/>
                  </a:lnTo>
                  <a:lnTo>
                    <a:pt x="1478635" y="1922513"/>
                  </a:lnTo>
                  <a:lnTo>
                    <a:pt x="1493367" y="1925320"/>
                  </a:lnTo>
                  <a:lnTo>
                    <a:pt x="1501482" y="1867865"/>
                  </a:lnTo>
                  <a:lnTo>
                    <a:pt x="1508099" y="1928126"/>
                  </a:lnTo>
                  <a:lnTo>
                    <a:pt x="1522844" y="1930920"/>
                  </a:lnTo>
                  <a:lnTo>
                    <a:pt x="1531010" y="1873453"/>
                  </a:lnTo>
                  <a:lnTo>
                    <a:pt x="1537589" y="1933727"/>
                  </a:lnTo>
                  <a:lnTo>
                    <a:pt x="1677974" y="1960460"/>
                  </a:lnTo>
                  <a:lnTo>
                    <a:pt x="1686433" y="1902904"/>
                  </a:lnTo>
                  <a:lnTo>
                    <a:pt x="1692783" y="1963267"/>
                  </a:lnTo>
                  <a:lnTo>
                    <a:pt x="1737258" y="1971738"/>
                  </a:lnTo>
                  <a:lnTo>
                    <a:pt x="1745818" y="1914156"/>
                  </a:lnTo>
                  <a:lnTo>
                    <a:pt x="1752092" y="1974557"/>
                  </a:lnTo>
                  <a:lnTo>
                    <a:pt x="1908251" y="2004288"/>
                  </a:lnTo>
                  <a:lnTo>
                    <a:pt x="1918563" y="1887359"/>
                  </a:lnTo>
                  <a:lnTo>
                    <a:pt x="1923161" y="2007120"/>
                  </a:lnTo>
                  <a:lnTo>
                    <a:pt x="2403652" y="2098573"/>
                  </a:lnTo>
                  <a:lnTo>
                    <a:pt x="2420239" y="1861464"/>
                  </a:lnTo>
                  <a:lnTo>
                    <a:pt x="2418765" y="2101456"/>
                  </a:lnTo>
                  <a:lnTo>
                    <a:pt x="2479319" y="2112987"/>
                  </a:lnTo>
                  <a:lnTo>
                    <a:pt x="2489263" y="2055037"/>
                  </a:lnTo>
                  <a:lnTo>
                    <a:pt x="2494470" y="2115870"/>
                  </a:lnTo>
                  <a:lnTo>
                    <a:pt x="2631160" y="2141880"/>
                  </a:lnTo>
                </a:path>
              </a:pathLst>
            </a:custGeom>
            <a:ln w="19049">
              <a:solidFill>
                <a:srgbClr val="E277C2"/>
              </a:solidFill>
            </a:ln>
          </p:spPr>
          <p:txBody>
            <a:bodyPr wrap="square" lIns="0" tIns="0" rIns="0" bIns="0" rtlCol="0"/>
            <a:lstStyle/>
            <a:p>
              <a:endParaRPr/>
            </a:p>
          </p:txBody>
        </p:sp>
        <p:sp>
          <p:nvSpPr>
            <p:cNvPr id="86" name="object 39"/>
            <p:cNvSpPr/>
            <p:nvPr/>
          </p:nvSpPr>
          <p:spPr>
            <a:xfrm>
              <a:off x="1773972" y="2145478"/>
              <a:ext cx="2616835" cy="493395"/>
            </a:xfrm>
            <a:custGeom>
              <a:avLst/>
              <a:gdLst/>
              <a:ahLst/>
              <a:cxnLst/>
              <a:rect l="l" t="t" r="r" b="b"/>
              <a:pathLst>
                <a:path w="2616835" h="493394">
                  <a:moveTo>
                    <a:pt x="0" y="0"/>
                  </a:moveTo>
                  <a:lnTo>
                    <a:pt x="1433347" y="270192"/>
                  </a:lnTo>
                  <a:lnTo>
                    <a:pt x="1441577" y="213029"/>
                  </a:lnTo>
                  <a:lnTo>
                    <a:pt x="1447977" y="272961"/>
                  </a:lnTo>
                  <a:lnTo>
                    <a:pt x="1484604" y="279857"/>
                  </a:lnTo>
                  <a:lnTo>
                    <a:pt x="1492935" y="222656"/>
                  </a:lnTo>
                  <a:lnTo>
                    <a:pt x="1499260" y="282625"/>
                  </a:lnTo>
                  <a:lnTo>
                    <a:pt x="1513928" y="285394"/>
                  </a:lnTo>
                  <a:lnTo>
                    <a:pt x="1522310" y="228180"/>
                  </a:lnTo>
                  <a:lnTo>
                    <a:pt x="1528597" y="288150"/>
                  </a:lnTo>
                  <a:lnTo>
                    <a:pt x="1668297" y="314490"/>
                  </a:lnTo>
                  <a:lnTo>
                    <a:pt x="1676958" y="257200"/>
                  </a:lnTo>
                  <a:lnTo>
                    <a:pt x="1683029" y="317271"/>
                  </a:lnTo>
                  <a:lnTo>
                    <a:pt x="1897430" y="357682"/>
                  </a:lnTo>
                  <a:lnTo>
                    <a:pt x="1906524" y="300278"/>
                  </a:lnTo>
                  <a:lnTo>
                    <a:pt x="1912264" y="360476"/>
                  </a:lnTo>
                  <a:lnTo>
                    <a:pt x="2616644" y="493268"/>
                  </a:lnTo>
                </a:path>
              </a:pathLst>
            </a:custGeom>
            <a:ln w="19050">
              <a:solidFill>
                <a:srgbClr val="7E7E7E"/>
              </a:solidFill>
            </a:ln>
          </p:spPr>
          <p:txBody>
            <a:bodyPr wrap="square" lIns="0" tIns="0" rIns="0" bIns="0" rtlCol="0"/>
            <a:lstStyle/>
            <a:p>
              <a:endParaRPr/>
            </a:p>
          </p:txBody>
        </p:sp>
        <p:sp>
          <p:nvSpPr>
            <p:cNvPr id="87" name="object 40"/>
            <p:cNvSpPr/>
            <p:nvPr/>
          </p:nvSpPr>
          <p:spPr>
            <a:xfrm>
              <a:off x="1942647" y="2054708"/>
              <a:ext cx="2604135" cy="486409"/>
            </a:xfrm>
            <a:custGeom>
              <a:avLst/>
              <a:gdLst/>
              <a:ahLst/>
              <a:cxnLst/>
              <a:rect l="l" t="t" r="r" b="b"/>
              <a:pathLst>
                <a:path w="2604135" h="486410">
                  <a:moveTo>
                    <a:pt x="0" y="0"/>
                  </a:moveTo>
                  <a:lnTo>
                    <a:pt x="2603868" y="486181"/>
                  </a:lnTo>
                  <a:lnTo>
                    <a:pt x="2603868" y="486181"/>
                  </a:lnTo>
                </a:path>
              </a:pathLst>
            </a:custGeom>
            <a:ln w="19049">
              <a:solidFill>
                <a:srgbClr val="BBBC21"/>
              </a:solidFill>
            </a:ln>
          </p:spPr>
          <p:txBody>
            <a:bodyPr wrap="square" lIns="0" tIns="0" rIns="0" bIns="0" rtlCol="0"/>
            <a:lstStyle/>
            <a:p>
              <a:endParaRPr/>
            </a:p>
          </p:txBody>
        </p:sp>
        <p:sp>
          <p:nvSpPr>
            <p:cNvPr id="88" name="object 41"/>
            <p:cNvSpPr/>
            <p:nvPr/>
          </p:nvSpPr>
          <p:spPr>
            <a:xfrm>
              <a:off x="2108953" y="1965215"/>
              <a:ext cx="2591435" cy="479425"/>
            </a:xfrm>
            <a:custGeom>
              <a:avLst/>
              <a:gdLst/>
              <a:ahLst/>
              <a:cxnLst/>
              <a:rect l="l" t="t" r="r" b="b"/>
              <a:pathLst>
                <a:path w="2591435" h="479425">
                  <a:moveTo>
                    <a:pt x="0" y="0"/>
                  </a:moveTo>
                  <a:lnTo>
                    <a:pt x="987666" y="182676"/>
                  </a:lnTo>
                  <a:lnTo>
                    <a:pt x="995553" y="126225"/>
                  </a:lnTo>
                  <a:lnTo>
                    <a:pt x="1001991" y="185318"/>
                  </a:lnTo>
                  <a:lnTo>
                    <a:pt x="1009904" y="128866"/>
                  </a:lnTo>
                  <a:lnTo>
                    <a:pt x="1016304" y="187972"/>
                  </a:lnTo>
                  <a:lnTo>
                    <a:pt x="2591181" y="479247"/>
                  </a:lnTo>
                </a:path>
              </a:pathLst>
            </a:custGeom>
            <a:ln w="19050">
              <a:solidFill>
                <a:srgbClr val="16BDCF"/>
              </a:solidFill>
            </a:ln>
          </p:spPr>
          <p:txBody>
            <a:bodyPr wrap="square" lIns="0" tIns="0" rIns="0" bIns="0" rtlCol="0"/>
            <a:lstStyle/>
            <a:p>
              <a:endParaRPr/>
            </a:p>
          </p:txBody>
        </p:sp>
        <p:sp>
          <p:nvSpPr>
            <p:cNvPr id="89" name="object 42"/>
            <p:cNvSpPr txBox="1"/>
            <p:nvPr/>
          </p:nvSpPr>
          <p:spPr>
            <a:xfrm rot="480000">
              <a:off x="2030244" y="180756"/>
              <a:ext cx="2980369" cy="360680"/>
            </a:xfrm>
            <a:prstGeom prst="rect">
              <a:avLst/>
            </a:prstGeom>
          </p:spPr>
          <p:txBody>
            <a:bodyPr vert="horz" wrap="square" lIns="0" tIns="0" rIns="0" bIns="0" rtlCol="0">
              <a:spAutoFit/>
            </a:bodyPr>
            <a:lstStyle/>
            <a:p>
              <a:pPr>
                <a:lnSpc>
                  <a:spcPts val="2840"/>
                </a:lnSpc>
              </a:pPr>
              <a:r>
                <a:rPr sz="3600" baseline="3472" dirty="0">
                  <a:latin typeface="Times New Roman"/>
                  <a:cs typeface="Times New Roman"/>
                </a:rPr>
                <a:t>Number</a:t>
              </a:r>
              <a:r>
                <a:rPr sz="3600" spc="-44" baseline="3472" dirty="0">
                  <a:latin typeface="Times New Roman"/>
                  <a:cs typeface="Times New Roman"/>
                </a:rPr>
                <a:t> </a:t>
              </a:r>
              <a:r>
                <a:rPr sz="3600" baseline="1157" dirty="0">
                  <a:latin typeface="Times New Roman"/>
                  <a:cs typeface="Times New Roman"/>
                </a:rPr>
                <a:t>of</a:t>
              </a:r>
              <a:r>
                <a:rPr sz="3600" spc="-44" baseline="1157" dirty="0">
                  <a:latin typeface="Times New Roman"/>
                  <a:cs typeface="Times New Roman"/>
                </a:rPr>
                <a:t> </a:t>
              </a:r>
              <a:r>
                <a:rPr sz="3600" baseline="1157" dirty="0">
                  <a:latin typeface="Times New Roman"/>
                  <a:cs typeface="Times New Roman"/>
                </a:rPr>
                <a:t>SP</a:t>
              </a:r>
              <a:r>
                <a:rPr sz="3600" spc="-44" baseline="1157" dirty="0">
                  <a:latin typeface="Times New Roman"/>
                  <a:cs typeface="Times New Roman"/>
                </a:rPr>
                <a:t> </a:t>
              </a:r>
              <a:r>
                <a:rPr sz="2400" dirty="0">
                  <a:latin typeface="Times New Roman"/>
                  <a:cs typeface="Times New Roman"/>
                </a:rPr>
                <a:t>matching</a:t>
              </a:r>
              <a:endParaRPr sz="2400">
                <a:latin typeface="Times New Roman"/>
                <a:cs typeface="Times New Roman"/>
              </a:endParaRPr>
            </a:p>
          </p:txBody>
        </p:sp>
      </p:grpSp>
    </p:spTree>
    <p:extLst>
      <p:ext uri="{BB962C8B-B14F-4D97-AF65-F5344CB8AC3E}">
        <p14:creationId xmlns:p14="http://schemas.microsoft.com/office/powerpoint/2010/main" val="37094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CNN Training</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49983" y="2811809"/>
            <a:ext cx="2186817" cy="646331"/>
          </a:xfrm>
          <a:prstGeom prst="rect">
            <a:avLst/>
          </a:prstGeom>
          <a:noFill/>
        </p:spPr>
        <p:txBody>
          <a:bodyPr wrap="none" rtlCol="0">
            <a:spAutoFit/>
          </a:bodyPr>
          <a:lstStyle/>
          <a:p>
            <a:r>
              <a:rPr lang="en-US" altLang="zh-CN" dirty="0"/>
              <a:t>Target device traffic</a:t>
            </a:r>
            <a:endParaRPr lang="zh-CN" altLang="en-US" dirty="0"/>
          </a:p>
          <a:p>
            <a:endParaRPr lang="zh-CN" altLang="en-US" dirty="0"/>
          </a:p>
        </p:txBody>
      </p:sp>
      <p:cxnSp>
        <p:nvCxnSpPr>
          <p:cNvPr id="6" name="直接连接符 5"/>
          <p:cNvCxnSpPr/>
          <p:nvPr/>
        </p:nvCxnSpPr>
        <p:spPr>
          <a:xfrm>
            <a:off x="2336800" y="3029466"/>
            <a:ext cx="3396567" cy="0"/>
          </a:xfrm>
          <a:prstGeom prst="line">
            <a:avLst/>
          </a:prstGeom>
          <a:ln w="85725"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3720" y="3536442"/>
            <a:ext cx="2039341" cy="369332"/>
          </a:xfrm>
          <a:prstGeom prst="rect">
            <a:avLst/>
          </a:prstGeom>
          <a:noFill/>
        </p:spPr>
        <p:txBody>
          <a:bodyPr wrap="none" rtlCol="0">
            <a:spAutoFit/>
          </a:bodyPr>
          <a:lstStyle/>
          <a:p>
            <a:r>
              <a:rPr lang="en-US" altLang="zh-CN" dirty="0"/>
              <a:t>Background traffic</a:t>
            </a:r>
            <a:endParaRPr lang="zh-CN" altLang="en-US" dirty="0"/>
          </a:p>
        </p:txBody>
      </p:sp>
      <p:cxnSp>
        <p:nvCxnSpPr>
          <p:cNvPr id="9" name="直接连接符 8"/>
          <p:cNvCxnSpPr/>
          <p:nvPr/>
        </p:nvCxnSpPr>
        <p:spPr>
          <a:xfrm>
            <a:off x="2336800" y="3781306"/>
            <a:ext cx="3396567" cy="0"/>
          </a:xfrm>
          <a:prstGeom prst="line">
            <a:avLst/>
          </a:prstGeom>
          <a:ln w="85725"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001813" y="4585126"/>
            <a:ext cx="1757212" cy="369332"/>
          </a:xfrm>
          <a:prstGeom prst="rect">
            <a:avLst/>
          </a:prstGeom>
          <a:noFill/>
        </p:spPr>
        <p:txBody>
          <a:bodyPr wrap="none" rtlCol="0">
            <a:spAutoFit/>
          </a:bodyPr>
          <a:lstStyle/>
          <a:p>
            <a:r>
              <a:rPr lang="en-US" altLang="zh-CN" dirty="0"/>
              <a:t>Training sample</a:t>
            </a:r>
            <a:endParaRPr lang="zh-CN" altLang="en-US" dirty="0"/>
          </a:p>
        </p:txBody>
      </p:sp>
    </p:spTree>
    <p:extLst>
      <p:ext uri="{BB962C8B-B14F-4D97-AF65-F5344CB8AC3E}">
        <p14:creationId xmlns:p14="http://schemas.microsoft.com/office/powerpoint/2010/main" val="402135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CNN Training</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49983" y="2811809"/>
            <a:ext cx="2186817" cy="646331"/>
          </a:xfrm>
          <a:prstGeom prst="rect">
            <a:avLst/>
          </a:prstGeom>
          <a:noFill/>
        </p:spPr>
        <p:txBody>
          <a:bodyPr wrap="none" rtlCol="0">
            <a:spAutoFit/>
          </a:bodyPr>
          <a:lstStyle/>
          <a:p>
            <a:r>
              <a:rPr lang="en-US" altLang="zh-CN" dirty="0"/>
              <a:t>Target device traffic</a:t>
            </a:r>
            <a:endParaRPr lang="zh-CN" altLang="en-US" dirty="0"/>
          </a:p>
          <a:p>
            <a:endParaRPr lang="zh-CN" altLang="en-US" dirty="0"/>
          </a:p>
        </p:txBody>
      </p:sp>
      <p:cxnSp>
        <p:nvCxnSpPr>
          <p:cNvPr id="6" name="直接连接符 5"/>
          <p:cNvCxnSpPr/>
          <p:nvPr/>
        </p:nvCxnSpPr>
        <p:spPr>
          <a:xfrm>
            <a:off x="2336800" y="3029466"/>
            <a:ext cx="3396567" cy="0"/>
          </a:xfrm>
          <a:prstGeom prst="line">
            <a:avLst/>
          </a:prstGeom>
          <a:ln w="85725"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3720" y="3536442"/>
            <a:ext cx="2039341" cy="369332"/>
          </a:xfrm>
          <a:prstGeom prst="rect">
            <a:avLst/>
          </a:prstGeom>
          <a:noFill/>
        </p:spPr>
        <p:txBody>
          <a:bodyPr wrap="none" rtlCol="0">
            <a:spAutoFit/>
          </a:bodyPr>
          <a:lstStyle/>
          <a:p>
            <a:r>
              <a:rPr lang="en-US" altLang="zh-CN" dirty="0"/>
              <a:t>Background traffic</a:t>
            </a:r>
            <a:endParaRPr lang="zh-CN" altLang="en-US" dirty="0"/>
          </a:p>
        </p:txBody>
      </p:sp>
      <p:cxnSp>
        <p:nvCxnSpPr>
          <p:cNvPr id="9" name="直接连接符 8"/>
          <p:cNvCxnSpPr/>
          <p:nvPr/>
        </p:nvCxnSpPr>
        <p:spPr>
          <a:xfrm>
            <a:off x="2336800" y="3781306"/>
            <a:ext cx="3396567" cy="0"/>
          </a:xfrm>
          <a:prstGeom prst="line">
            <a:avLst/>
          </a:prstGeom>
          <a:ln w="85725"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70480" y="302946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190240" y="3781306"/>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001813" y="4585126"/>
            <a:ext cx="1757212" cy="369332"/>
          </a:xfrm>
          <a:prstGeom prst="rect">
            <a:avLst/>
          </a:prstGeom>
          <a:noFill/>
        </p:spPr>
        <p:txBody>
          <a:bodyPr wrap="none" rtlCol="0">
            <a:spAutoFit/>
          </a:bodyPr>
          <a:lstStyle/>
          <a:p>
            <a:r>
              <a:rPr lang="en-US" altLang="zh-CN" dirty="0"/>
              <a:t>Training sample</a:t>
            </a:r>
            <a:endParaRPr lang="zh-CN" altLang="en-US" dirty="0"/>
          </a:p>
        </p:txBody>
      </p:sp>
      <p:cxnSp>
        <p:nvCxnSpPr>
          <p:cNvPr id="25" name="直接连接符 24"/>
          <p:cNvCxnSpPr/>
          <p:nvPr/>
        </p:nvCxnSpPr>
        <p:spPr>
          <a:xfrm>
            <a:off x="2570480" y="302946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190240" y="3781306"/>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493934" y="5449144"/>
            <a:ext cx="835485" cy="369332"/>
          </a:xfrm>
          <a:prstGeom prst="rect">
            <a:avLst/>
          </a:prstGeom>
          <a:noFill/>
        </p:spPr>
        <p:txBody>
          <a:bodyPr wrap="none" rtlCol="0">
            <a:spAutoFit/>
          </a:bodyPr>
          <a:lstStyle/>
          <a:p>
            <a:r>
              <a:rPr lang="en-US" altLang="zh-CN" dirty="0"/>
              <a:t>Label  </a:t>
            </a:r>
            <a:endParaRPr lang="zh-CN" altLang="en-US" dirty="0"/>
          </a:p>
        </p:txBody>
      </p:sp>
      <p:sp>
        <p:nvSpPr>
          <p:cNvPr id="28" name="文本框 27"/>
          <p:cNvSpPr txBox="1"/>
          <p:nvPr/>
        </p:nvSpPr>
        <p:spPr>
          <a:xfrm>
            <a:off x="4278110" y="5471174"/>
            <a:ext cx="43152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a:t>
            </a:r>
            <a:r>
              <a:rPr lang="en-US" altLang="zh-CN" dirty="0"/>
              <a:t>  </a:t>
            </a:r>
            <a:endParaRPr lang="zh-CN" altLang="en-US" dirty="0"/>
          </a:p>
        </p:txBody>
      </p:sp>
    </p:spTree>
    <p:extLst>
      <p:ext uri="{BB962C8B-B14F-4D97-AF65-F5344CB8AC3E}">
        <p14:creationId xmlns:p14="http://schemas.microsoft.com/office/powerpoint/2010/main" val="73645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33333E-6 L 0.12877 0.26064 " pathEditMode="relative" rAng="0" ptsTypes="AA">
                                      <p:cBhvr>
                                        <p:cTn id="6" dur="500" fill="hold"/>
                                        <p:tgtEl>
                                          <p:spTgt spid="12"/>
                                        </p:tgtEl>
                                        <p:attrNameLst>
                                          <p:attrName>ppt_x</p:attrName>
                                          <p:attrName>ppt_y</p:attrName>
                                        </p:attrNameLst>
                                      </p:cBhvr>
                                      <p:rCtr x="6432" y="130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1.11111E-6 L 0.07838 0.17106 " pathEditMode="relative" rAng="0" ptsTypes="AA">
                                      <p:cBhvr>
                                        <p:cTn id="10" dur="500" fill="hold"/>
                                        <p:tgtEl>
                                          <p:spTgt spid="26"/>
                                        </p:tgtEl>
                                        <p:attrNameLst>
                                          <p:attrName>ppt_x</p:attrName>
                                          <p:attrName>ppt_y</p:attrName>
                                        </p:attrNameLst>
                                      </p:cBhvr>
                                      <p:rCtr x="3919" y="8542"/>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CNN Training</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49983" y="2811809"/>
            <a:ext cx="2186817" cy="646331"/>
          </a:xfrm>
          <a:prstGeom prst="rect">
            <a:avLst/>
          </a:prstGeom>
          <a:noFill/>
        </p:spPr>
        <p:txBody>
          <a:bodyPr wrap="none" rtlCol="0">
            <a:spAutoFit/>
          </a:bodyPr>
          <a:lstStyle/>
          <a:p>
            <a:r>
              <a:rPr lang="en-US" altLang="zh-CN" dirty="0"/>
              <a:t>Target device traffic</a:t>
            </a:r>
            <a:endParaRPr lang="zh-CN" altLang="en-US" dirty="0"/>
          </a:p>
          <a:p>
            <a:endParaRPr lang="zh-CN" altLang="en-US" dirty="0"/>
          </a:p>
        </p:txBody>
      </p:sp>
      <p:cxnSp>
        <p:nvCxnSpPr>
          <p:cNvPr id="6" name="直接连接符 5"/>
          <p:cNvCxnSpPr/>
          <p:nvPr/>
        </p:nvCxnSpPr>
        <p:spPr>
          <a:xfrm>
            <a:off x="2336800" y="3029466"/>
            <a:ext cx="3396567" cy="0"/>
          </a:xfrm>
          <a:prstGeom prst="line">
            <a:avLst/>
          </a:prstGeom>
          <a:ln w="85725"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3720" y="3536442"/>
            <a:ext cx="1992853" cy="369332"/>
          </a:xfrm>
          <a:prstGeom prst="rect">
            <a:avLst/>
          </a:prstGeom>
          <a:noFill/>
        </p:spPr>
        <p:txBody>
          <a:bodyPr wrap="none" rtlCol="0">
            <a:spAutoFit/>
          </a:bodyPr>
          <a:lstStyle/>
          <a:p>
            <a:r>
              <a:rPr lang="en-US" altLang="zh-CN" dirty="0"/>
              <a:t>Background traffic</a:t>
            </a:r>
            <a:endParaRPr lang="zh-CN" altLang="en-US" dirty="0"/>
          </a:p>
        </p:txBody>
      </p:sp>
      <p:cxnSp>
        <p:nvCxnSpPr>
          <p:cNvPr id="9" name="直接连接符 8"/>
          <p:cNvCxnSpPr/>
          <p:nvPr/>
        </p:nvCxnSpPr>
        <p:spPr>
          <a:xfrm>
            <a:off x="2336800" y="3781306"/>
            <a:ext cx="3396567" cy="0"/>
          </a:xfrm>
          <a:prstGeom prst="line">
            <a:avLst/>
          </a:prstGeom>
          <a:ln w="85725"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001813" y="4585126"/>
            <a:ext cx="1757212" cy="369332"/>
          </a:xfrm>
          <a:prstGeom prst="rect">
            <a:avLst/>
          </a:prstGeom>
          <a:noFill/>
        </p:spPr>
        <p:txBody>
          <a:bodyPr wrap="none" rtlCol="0">
            <a:spAutoFit/>
          </a:bodyPr>
          <a:lstStyle/>
          <a:p>
            <a:r>
              <a:rPr lang="en-US" altLang="zh-CN" dirty="0"/>
              <a:t>Training sample</a:t>
            </a:r>
            <a:endParaRPr lang="zh-CN" altLang="en-US" dirty="0"/>
          </a:p>
        </p:txBody>
      </p:sp>
      <p:cxnSp>
        <p:nvCxnSpPr>
          <p:cNvPr id="12" name="直接连接符 11"/>
          <p:cNvCxnSpPr/>
          <p:nvPr/>
        </p:nvCxnSpPr>
        <p:spPr>
          <a:xfrm>
            <a:off x="3464560" y="302946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190240" y="3781306"/>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493934" y="5449144"/>
            <a:ext cx="835485" cy="369332"/>
          </a:xfrm>
          <a:prstGeom prst="rect">
            <a:avLst/>
          </a:prstGeom>
          <a:noFill/>
        </p:spPr>
        <p:txBody>
          <a:bodyPr wrap="none" rtlCol="0">
            <a:spAutoFit/>
          </a:bodyPr>
          <a:lstStyle/>
          <a:p>
            <a:r>
              <a:rPr lang="en-US" altLang="zh-CN" dirty="0"/>
              <a:t>Label  </a:t>
            </a:r>
            <a:endParaRPr lang="zh-CN" altLang="en-US" dirty="0"/>
          </a:p>
        </p:txBody>
      </p:sp>
      <p:sp>
        <p:nvSpPr>
          <p:cNvPr id="26" name="文本框 25"/>
          <p:cNvSpPr txBox="1"/>
          <p:nvPr/>
        </p:nvSpPr>
        <p:spPr>
          <a:xfrm>
            <a:off x="4278110" y="5471174"/>
            <a:ext cx="43152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3</a:t>
            </a:r>
            <a:r>
              <a:rPr lang="en-US" altLang="zh-CN" dirty="0"/>
              <a:t>  </a:t>
            </a:r>
            <a:endParaRPr lang="zh-CN" altLang="en-US" dirty="0"/>
          </a:p>
        </p:txBody>
      </p:sp>
      <p:sp>
        <p:nvSpPr>
          <p:cNvPr id="13" name="文本框 12"/>
          <p:cNvSpPr txBox="1"/>
          <p:nvPr/>
        </p:nvSpPr>
        <p:spPr>
          <a:xfrm>
            <a:off x="11119593" y="2165095"/>
            <a:ext cx="33855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0</a:t>
            </a:r>
            <a:endParaRPr lang="zh-CN" altLang="en-US" sz="2400" dirty="0">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a:off x="6696004" y="2403507"/>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a:blip r:embed="rId3"/>
          <a:stretch>
            <a:fillRect/>
          </a:stretch>
        </p:blipFill>
        <p:spPr>
          <a:xfrm>
            <a:off x="7927493" y="4874073"/>
            <a:ext cx="2749648" cy="1563533"/>
          </a:xfrm>
          <a:prstGeom prst="rect">
            <a:avLst/>
          </a:prstGeom>
        </p:spPr>
      </p:pic>
      <p:sp>
        <p:nvSpPr>
          <p:cNvPr id="32" name="文本框 31"/>
          <p:cNvSpPr txBox="1"/>
          <p:nvPr/>
        </p:nvSpPr>
        <p:spPr>
          <a:xfrm>
            <a:off x="11161161" y="5352322"/>
            <a:ext cx="33855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3</a:t>
            </a:r>
            <a:endParaRPr lang="zh-CN" altLang="en-US" sz="24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a:off x="6696191" y="5632830"/>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96191" y="5745048"/>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696191" y="5529444"/>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696004" y="5417504"/>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3"/>
          <a:stretch>
            <a:fillRect/>
          </a:stretch>
        </p:blipFill>
        <p:spPr>
          <a:xfrm>
            <a:off x="7927493" y="3257275"/>
            <a:ext cx="2749648" cy="1563533"/>
          </a:xfrm>
          <a:prstGeom prst="rect">
            <a:avLst/>
          </a:prstGeom>
        </p:spPr>
      </p:pic>
      <p:pic>
        <p:nvPicPr>
          <p:cNvPr id="38" name="图片 37"/>
          <p:cNvPicPr>
            <a:picLocks noChangeAspect="1"/>
          </p:cNvPicPr>
          <p:nvPr/>
        </p:nvPicPr>
        <p:blipFill>
          <a:blip r:embed="rId3"/>
          <a:stretch>
            <a:fillRect/>
          </a:stretch>
        </p:blipFill>
        <p:spPr>
          <a:xfrm>
            <a:off x="7927493" y="1613778"/>
            <a:ext cx="2749648" cy="1563533"/>
          </a:xfrm>
          <a:prstGeom prst="rect">
            <a:avLst/>
          </a:prstGeom>
        </p:spPr>
      </p:pic>
      <p:cxnSp>
        <p:nvCxnSpPr>
          <p:cNvPr id="39" name="直接连接符 38"/>
          <p:cNvCxnSpPr/>
          <p:nvPr/>
        </p:nvCxnSpPr>
        <p:spPr>
          <a:xfrm>
            <a:off x="6696004" y="3980519"/>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96004" y="4092737"/>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1145678" y="3808208"/>
            <a:ext cx="33855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1</a:t>
            </a:r>
            <a:endParaRPr lang="zh-CN" altLang="en-US" sz="2400" dirty="0">
              <a:latin typeface="Times New Roman" panose="02020603050405020304" pitchFamily="18" charset="0"/>
              <a:cs typeface="Times New Roman" panose="02020603050405020304" pitchFamily="18" charset="0"/>
            </a:endParaRPr>
          </a:p>
        </p:txBody>
      </p:sp>
      <p:cxnSp>
        <p:nvCxnSpPr>
          <p:cNvPr id="44" name="直接连接符 43"/>
          <p:cNvCxnSpPr/>
          <p:nvPr/>
        </p:nvCxnSpPr>
        <p:spPr>
          <a:xfrm>
            <a:off x="4709638" y="302946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570480" y="302946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143541" y="4816879"/>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541" y="4931598"/>
            <a:ext cx="619760" cy="0"/>
          </a:xfrm>
          <a:prstGeom prst="line">
            <a:avLst/>
          </a:prstGeom>
          <a:ln w="857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43541" y="4694959"/>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143541" y="4585126"/>
            <a:ext cx="619760" cy="0"/>
          </a:xfrm>
          <a:prstGeom prst="line">
            <a:avLst/>
          </a:prstGeom>
          <a:ln w="8572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64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Outline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矩形 6"/>
          <p:cNvSpPr/>
          <p:nvPr/>
        </p:nvSpPr>
        <p:spPr>
          <a:xfrm>
            <a:off x="1541940" y="2003912"/>
            <a:ext cx="8186259" cy="37856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Background and Problem Description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Understanding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IoT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Traffic</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System Design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Evaluation</a:t>
            </a:r>
          </a:p>
          <a:p>
            <a:pPr marL="342900" lvl="0" indent="-342900">
              <a:lnSpc>
                <a:spcPct val="150000"/>
              </a:lnSpc>
              <a:buFont typeface="Wingdings" panose="05000000000000000000" pitchFamily="2" charset="2"/>
              <a:buChar char="p"/>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Summary</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5609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2140" y="1184580"/>
            <a:ext cx="1630348" cy="1819125"/>
          </a:xfrm>
          <a:prstGeom prst="rect">
            <a:avLst/>
          </a:prstGeom>
        </p:spPr>
      </p:pic>
      <p:pic>
        <p:nvPicPr>
          <p:cNvPr id="6" name="图片 5"/>
          <p:cNvPicPr>
            <a:picLocks noChangeAspect="1"/>
          </p:cNvPicPr>
          <p:nvPr/>
        </p:nvPicPr>
        <p:blipFill rotWithShape="1">
          <a:blip r:embed="rId5">
            <a:clrChange>
              <a:clrFrom>
                <a:srgbClr val="FFFFFF"/>
              </a:clrFrom>
              <a:clrTo>
                <a:srgbClr val="FFFFFF">
                  <a:alpha val="0"/>
                </a:srgbClr>
              </a:clrTo>
            </a:clrChange>
          </a:blip>
          <a:srcRect l="27850" t="24664" r="49671" b="28212"/>
          <a:stretch/>
        </p:blipFill>
        <p:spPr>
          <a:xfrm>
            <a:off x="7911075" y="3253112"/>
            <a:ext cx="1819604" cy="2145662"/>
          </a:xfrm>
          <a:prstGeom prst="rect">
            <a:avLst/>
          </a:prstGeom>
        </p:spPr>
      </p:pic>
      <p:pic>
        <p:nvPicPr>
          <p:cNvPr id="13" name="图片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7978" y="1462380"/>
            <a:ext cx="2245798" cy="1263524"/>
          </a:xfrm>
          <a:prstGeom prst="rect">
            <a:avLst/>
          </a:prstGeom>
        </p:spPr>
      </p:pic>
      <p:pic>
        <p:nvPicPr>
          <p:cNvPr id="15" name="图片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8113" y="3551589"/>
            <a:ext cx="1928786" cy="1819251"/>
          </a:xfrm>
          <a:prstGeom prst="rect">
            <a:avLst/>
          </a:prstGeom>
        </p:spPr>
      </p:pic>
      <p:sp>
        <p:nvSpPr>
          <p:cNvPr id="16" name="文本框 15"/>
          <p:cNvSpPr txBox="1"/>
          <p:nvPr/>
        </p:nvSpPr>
        <p:spPr>
          <a:xfrm>
            <a:off x="1830428" y="1704404"/>
            <a:ext cx="2932894" cy="2246769"/>
          </a:xfrm>
          <a:prstGeom prst="rect">
            <a:avLst/>
          </a:prstGeom>
          <a:noFill/>
        </p:spPr>
        <p:txBody>
          <a:bodyPr wrap="square" rtlCol="0">
            <a:spAutoFit/>
          </a:bodyPr>
          <a:lstStyle/>
          <a:p>
            <a:r>
              <a:rPr lang="en-US" altLang="zh-CN" sz="2800" dirty="0">
                <a:latin typeface="Times New Roman" panose="02020603050405020304" pitchFamily="18" charset="0"/>
                <a:ea typeface="等线" panose="02010600030101010101" pitchFamily="2" charset="-122"/>
                <a:cs typeface="Times New Roman" panose="02020603050405020304" pitchFamily="18" charset="0"/>
              </a:rPr>
              <a:t>Web camera</a:t>
            </a:r>
          </a:p>
          <a:p>
            <a:r>
              <a:rPr lang="en-US" altLang="zh-CN" sz="2800" dirty="0">
                <a:latin typeface="Times New Roman" panose="02020603050405020304" pitchFamily="18" charset="0"/>
                <a:ea typeface="等线" panose="02010600030101010101" pitchFamily="2" charset="-122"/>
                <a:cs typeface="Times New Roman" panose="02020603050405020304" pitchFamily="18" charset="0"/>
              </a:rPr>
              <a:t>Smart speaker</a:t>
            </a:r>
          </a:p>
          <a:p>
            <a:r>
              <a:rPr lang="en-US" altLang="zh-CN" sz="2800" dirty="0">
                <a:latin typeface="Times New Roman" panose="02020603050405020304" pitchFamily="18" charset="0"/>
                <a:ea typeface="等线" panose="02010600030101010101" pitchFamily="2" charset="-122"/>
                <a:cs typeface="Times New Roman" panose="02020603050405020304" pitchFamily="18" charset="0"/>
              </a:rPr>
              <a:t>Plug</a:t>
            </a:r>
          </a:p>
          <a:p>
            <a:r>
              <a:rPr lang="en-US" altLang="zh-CN" sz="2800" dirty="0">
                <a:latin typeface="Times New Roman" panose="02020603050405020304" pitchFamily="18" charset="0"/>
                <a:ea typeface="等线" panose="02010600030101010101" pitchFamily="2" charset="-122"/>
                <a:cs typeface="Times New Roman" panose="02020603050405020304" pitchFamily="18" charset="0"/>
              </a:rPr>
              <a:t>Retail machine</a:t>
            </a:r>
          </a:p>
          <a:p>
            <a:r>
              <a:rPr lang="en-US" altLang="zh-CN" sz="2800" dirty="0">
                <a:latin typeface="Times New Roman" panose="02020603050405020304" pitchFamily="18" charset="0"/>
                <a:ea typeface="等线" panose="02010600030101010101" pitchFamily="2" charset="-122"/>
                <a:cs typeface="Times New Roman" panose="02020603050405020304" pitchFamily="18" charset="0"/>
              </a:rPr>
              <a:t>……</a:t>
            </a:r>
            <a:endParaRPr lang="zh-CN" altLang="en-US" sz="28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D8267CE0-8574-483F-997E-6A50ECA82B59}"/>
              </a:ext>
            </a:extLst>
          </p:cNvPr>
          <p:cNvSpPr txBox="1"/>
          <p:nvPr/>
        </p:nvSpPr>
        <p:spPr>
          <a:xfrm>
            <a:off x="584196" y="5728098"/>
            <a:ext cx="11040542" cy="95410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800" dirty="0">
                <a:latin typeface="Times New Roman" panose="02020603050405020304" pitchFamily="18" charset="0"/>
                <a:cs typeface="Times New Roman" panose="02020603050405020304" pitchFamily="18" charset="0"/>
              </a:rPr>
              <a:t>Given a network, can we figure out what specific IoT devices are within it, where they are, their population, and even their behavior?</a:t>
            </a:r>
            <a:endParaRPr lang="zh-CN" altLang="en-US" sz="2800" dirty="0">
              <a:latin typeface="Times New Roman" panose="02020603050405020304" pitchFamily="18" charset="0"/>
              <a:cs typeface="Times New Roman" panose="02020603050405020304" pitchFamily="18" charset="0"/>
            </a:endParaRPr>
          </a:p>
        </p:txBody>
      </p:sp>
      <p:sp>
        <p:nvSpPr>
          <p:cNvPr id="9" name="标题 1"/>
          <p:cNvSpPr txBox="1">
            <a:spLocks/>
          </p:cNvSpPr>
          <p:nvPr/>
        </p:nvSpPr>
        <p:spPr>
          <a:xfrm>
            <a:off x="984115" y="609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altLang="zh-CN" dirty="0">
                <a:latin typeface="Times New Roman" panose="02020603050405020304" pitchFamily="18" charset="0"/>
                <a:cs typeface="Times New Roman" panose="02020603050405020304" pitchFamily="18" charset="0"/>
              </a:rPr>
              <a:t>IoT is Everywhere: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 Evaluation</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358539" y="1676669"/>
            <a:ext cx="7766751" cy="5091992"/>
          </a:xfrm>
          <a:prstGeom prst="rect">
            <a:avLst/>
          </a:prstGeom>
        </p:spPr>
      </p:pic>
    </p:spTree>
    <p:extLst>
      <p:ext uri="{BB962C8B-B14F-4D97-AF65-F5344CB8AC3E}">
        <p14:creationId xmlns:p14="http://schemas.microsoft.com/office/powerpoint/2010/main" val="266458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 Evaluation</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748" y="1578294"/>
            <a:ext cx="6884275" cy="203067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9463" y="4193627"/>
            <a:ext cx="6950560" cy="2009649"/>
          </a:xfrm>
          <a:prstGeom prst="rect">
            <a:avLst/>
          </a:prstGeom>
        </p:spPr>
      </p:pic>
      <p:sp>
        <p:nvSpPr>
          <p:cNvPr id="7" name="文本框 6"/>
          <p:cNvSpPr txBox="1"/>
          <p:nvPr/>
        </p:nvSpPr>
        <p:spPr>
          <a:xfrm>
            <a:off x="3156551" y="3716631"/>
            <a:ext cx="617072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 Without the information of domain name, IP address and port</a:t>
            </a: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297615" y="6322151"/>
            <a:ext cx="588860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 With the information of domain name, IP address and port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66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 Evaluation</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036" y="1933880"/>
            <a:ext cx="4493886" cy="398342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843" y="1857215"/>
            <a:ext cx="4504963" cy="4136750"/>
          </a:xfrm>
          <a:prstGeom prst="rect">
            <a:avLst/>
          </a:prstGeom>
        </p:spPr>
      </p:pic>
      <p:sp>
        <p:nvSpPr>
          <p:cNvPr id="1926" name="文本框 1925"/>
          <p:cNvSpPr txBox="1"/>
          <p:nvPr/>
        </p:nvSpPr>
        <p:spPr>
          <a:xfrm>
            <a:off x="2628907" y="5993965"/>
            <a:ext cx="2695994"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(a) Amazon Echo</a:t>
            </a:r>
            <a:endParaRPr lang="zh-CN" altLang="en-US" sz="2800" dirty="0">
              <a:latin typeface="Times New Roman" panose="02020603050405020304" pitchFamily="18" charset="0"/>
              <a:cs typeface="Times New Roman" panose="02020603050405020304" pitchFamily="18" charset="0"/>
            </a:endParaRPr>
          </a:p>
        </p:txBody>
      </p:sp>
      <p:sp>
        <p:nvSpPr>
          <p:cNvPr id="1927" name="文本框 1926"/>
          <p:cNvSpPr txBox="1"/>
          <p:nvPr/>
        </p:nvSpPr>
        <p:spPr>
          <a:xfrm>
            <a:off x="7721168" y="6007544"/>
            <a:ext cx="2218877"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(b) Mijia Plug</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3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 User-IoT Interaction Detection</a:t>
            </a:r>
            <a:endParaRPr lang="zh-CN" altLang="en-US" dirty="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50960249"/>
              </p:ext>
            </p:extLst>
          </p:nvPr>
        </p:nvGraphicFramePr>
        <p:xfrm>
          <a:off x="1523999" y="2476975"/>
          <a:ext cx="9042510" cy="2468880"/>
        </p:xfrm>
        <a:graphic>
          <a:graphicData uri="http://schemas.openxmlformats.org/drawingml/2006/table">
            <a:tbl>
              <a:tblPr firstRow="1" bandRow="1">
                <a:tableStyleId>{5940675A-B579-460E-94D1-54222C63F5DA}</a:tableStyleId>
              </a:tblPr>
              <a:tblGrid>
                <a:gridCol w="1130316">
                  <a:extLst>
                    <a:ext uri="{9D8B030D-6E8A-4147-A177-3AD203B41FA5}">
                      <a16:colId xmlns:a16="http://schemas.microsoft.com/office/drawing/2014/main" val="3820157507"/>
                    </a:ext>
                  </a:extLst>
                </a:gridCol>
                <a:gridCol w="4219450">
                  <a:extLst>
                    <a:ext uri="{9D8B030D-6E8A-4147-A177-3AD203B41FA5}">
                      <a16:colId xmlns:a16="http://schemas.microsoft.com/office/drawing/2014/main" val="680113673"/>
                    </a:ext>
                  </a:extLst>
                </a:gridCol>
                <a:gridCol w="1345324">
                  <a:extLst>
                    <a:ext uri="{9D8B030D-6E8A-4147-A177-3AD203B41FA5}">
                      <a16:colId xmlns:a16="http://schemas.microsoft.com/office/drawing/2014/main" val="1360108569"/>
                    </a:ext>
                  </a:extLst>
                </a:gridCol>
                <a:gridCol w="1185431">
                  <a:extLst>
                    <a:ext uri="{9D8B030D-6E8A-4147-A177-3AD203B41FA5}">
                      <a16:colId xmlns:a16="http://schemas.microsoft.com/office/drawing/2014/main" val="3627254303"/>
                    </a:ext>
                  </a:extLst>
                </a:gridCol>
                <a:gridCol w="1161989">
                  <a:extLst>
                    <a:ext uri="{9D8B030D-6E8A-4147-A177-3AD203B41FA5}">
                      <a16:colId xmlns:a16="http://schemas.microsoft.com/office/drawing/2014/main" val="2131013229"/>
                    </a:ext>
                  </a:extLst>
                </a:gridCol>
              </a:tblGrid>
              <a:tr h="370840">
                <a:tc>
                  <a:txBody>
                    <a:bodyPr/>
                    <a:lstStyle/>
                    <a:p>
                      <a:pPr algn="ctr"/>
                      <a:r>
                        <a:rPr lang="en-US" altLang="zh-CN" sz="2400" dirty="0">
                          <a:latin typeface="Times New Roman" panose="02020603050405020304" pitchFamily="18" charset="0"/>
                          <a:cs typeface="Times New Roman" panose="02020603050405020304" pitchFamily="18" charset="0"/>
                        </a:rPr>
                        <a:t>Device</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l"/>
                      <a:r>
                        <a:rPr lang="en-US" altLang="zh-CN" sz="2400" dirty="0">
                          <a:latin typeface="Times New Roman" panose="02020603050405020304" pitchFamily="18" charset="0"/>
                          <a:cs typeface="Times New Roman" panose="02020603050405020304" pitchFamily="18" charset="0"/>
                        </a:rPr>
                        <a:t>  User-IoT</a:t>
                      </a:r>
                      <a:r>
                        <a:rPr lang="en-US" altLang="zh-CN" sz="2400" baseline="0" dirty="0">
                          <a:latin typeface="Times New Roman" panose="02020603050405020304" pitchFamily="18" charset="0"/>
                          <a:cs typeface="Times New Roman" panose="02020603050405020304" pitchFamily="18" charset="0"/>
                        </a:rPr>
                        <a:t> Interaction</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Precision</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Recall</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F-Score</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1467058"/>
                  </a:ext>
                </a:extLst>
              </a:tr>
              <a:tr h="370840">
                <a:tc>
                  <a:txBody>
                    <a:bodyPr/>
                    <a:lstStyle/>
                    <a:p>
                      <a:pPr algn="ctr"/>
                      <a:r>
                        <a:rPr lang="en-US" altLang="zh-CN" sz="2400" dirty="0">
                          <a:latin typeface="Times New Roman" panose="02020603050405020304" pitchFamily="18" charset="0"/>
                          <a:cs typeface="Times New Roman" panose="02020603050405020304" pitchFamily="18" charset="0"/>
                        </a:rPr>
                        <a:t>EP</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l"/>
                      <a:r>
                        <a:rPr lang="en-US" altLang="zh-CN" sz="2400" dirty="0">
                          <a:latin typeface="Times New Roman" panose="02020603050405020304" pitchFamily="18" charset="0"/>
                          <a:cs typeface="Times New Roman" panose="02020603050405020304" pitchFamily="18" charset="0"/>
                        </a:rPr>
                        <a:t>  Turn on/off power</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1.00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0.98</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0.99</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3072882"/>
                  </a:ext>
                </a:extLst>
              </a:tr>
              <a:tr h="370840">
                <a:tc>
                  <a:txBody>
                    <a:bodyPr/>
                    <a:lstStyle/>
                    <a:p>
                      <a:pPr algn="ctr"/>
                      <a:r>
                        <a:rPr lang="en-US" altLang="zh-CN" sz="2400" dirty="0">
                          <a:latin typeface="Times New Roman" panose="02020603050405020304" pitchFamily="18" charset="0"/>
                          <a:cs typeface="Times New Roman" panose="02020603050405020304" pitchFamily="18" charset="0"/>
                        </a:rPr>
                        <a:t>MC</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l"/>
                      <a:r>
                        <a:rPr lang="en-US" altLang="zh-CN" sz="2400" dirty="0">
                          <a:latin typeface="Times New Roman" panose="02020603050405020304" pitchFamily="18" charset="0"/>
                          <a:cs typeface="Times New Roman" panose="02020603050405020304" pitchFamily="18" charset="0"/>
                        </a:rPr>
                        <a:t>  Turn on/off moving</a:t>
                      </a:r>
                      <a:r>
                        <a:rPr lang="en-US" altLang="zh-CN" sz="2400" baseline="0" dirty="0">
                          <a:latin typeface="Times New Roman" panose="02020603050405020304" pitchFamily="18" charset="0"/>
                          <a:cs typeface="Times New Roman" panose="02020603050405020304" pitchFamily="18" charset="0"/>
                        </a:rPr>
                        <a:t> detection</a:t>
                      </a:r>
                    </a:p>
                    <a:p>
                      <a:pPr algn="l"/>
                      <a:r>
                        <a:rPr lang="en-US" altLang="zh-CN" sz="2400" baseline="0" dirty="0">
                          <a:latin typeface="Times New Roman" panose="02020603050405020304" pitchFamily="18" charset="0"/>
                          <a:cs typeface="Times New Roman" panose="02020603050405020304" pitchFamily="18" charset="0"/>
                        </a:rPr>
                        <a:t>  Moving detection</a:t>
                      </a:r>
                    </a:p>
                    <a:p>
                      <a:pPr algn="l"/>
                      <a:r>
                        <a:rPr lang="en-US" altLang="zh-CN" sz="2400" baseline="0" dirty="0">
                          <a:latin typeface="Times New Roman" panose="02020603050405020304" pitchFamily="18" charset="0"/>
                          <a:cs typeface="Times New Roman" panose="02020603050405020304" pitchFamily="18" charset="0"/>
                        </a:rPr>
                        <a:t>  User connection</a:t>
                      </a:r>
                    </a:p>
                    <a:p>
                      <a:pPr algn="l"/>
                      <a:r>
                        <a:rPr lang="en-US" altLang="zh-CN" sz="2400" baseline="0" dirty="0">
                          <a:latin typeface="Times New Roman" panose="02020603050405020304" pitchFamily="18" charset="0"/>
                          <a:cs typeface="Times New Roman" panose="02020603050405020304" pitchFamily="18" charset="0"/>
                        </a:rPr>
                        <a:t>  Sleep mode change</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0.5</a:t>
                      </a:r>
                    </a:p>
                    <a:p>
                      <a:pPr algn="ctr"/>
                      <a:r>
                        <a:rPr lang="en-US" altLang="zh-CN" sz="2400" dirty="0">
                          <a:latin typeface="Times New Roman" panose="02020603050405020304" pitchFamily="18" charset="0"/>
                          <a:cs typeface="Times New Roman" panose="02020603050405020304" pitchFamily="18" charset="0"/>
                        </a:rPr>
                        <a:t>1.00</a:t>
                      </a:r>
                    </a:p>
                    <a:p>
                      <a:pPr algn="ctr"/>
                      <a:r>
                        <a:rPr lang="en-US" altLang="zh-CN" sz="2400" dirty="0">
                          <a:latin typeface="Times New Roman" panose="02020603050405020304" pitchFamily="18" charset="0"/>
                          <a:cs typeface="Times New Roman" panose="02020603050405020304" pitchFamily="18" charset="0"/>
                        </a:rPr>
                        <a:t>1.00</a:t>
                      </a:r>
                    </a:p>
                    <a:p>
                      <a:pPr algn="ctr"/>
                      <a:r>
                        <a:rPr lang="en-US" altLang="zh-CN" sz="2400" dirty="0">
                          <a:latin typeface="Times New Roman" panose="02020603050405020304" pitchFamily="18" charset="0"/>
                          <a:cs typeface="Times New Roman" panose="02020603050405020304" pitchFamily="18" charset="0"/>
                        </a:rPr>
                        <a:t>0.69</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400" dirty="0">
                          <a:latin typeface="Times New Roman" panose="02020603050405020304" pitchFamily="18" charset="0"/>
                          <a:cs typeface="Times New Roman" panose="02020603050405020304" pitchFamily="18" charset="0"/>
                        </a:rPr>
                        <a:t>1.00</a:t>
                      </a:r>
                    </a:p>
                    <a:p>
                      <a:pPr algn="ctr"/>
                      <a:r>
                        <a:rPr lang="en-US" altLang="zh-CN" sz="2400" dirty="0">
                          <a:latin typeface="Times New Roman" panose="02020603050405020304" pitchFamily="18" charset="0"/>
                          <a:cs typeface="Times New Roman" panose="02020603050405020304" pitchFamily="18" charset="0"/>
                        </a:rPr>
                        <a:t>0.95</a:t>
                      </a:r>
                    </a:p>
                    <a:p>
                      <a:pPr algn="ctr"/>
                      <a:r>
                        <a:rPr lang="en-US" altLang="zh-CN" sz="2400" dirty="0">
                          <a:latin typeface="Times New Roman" panose="02020603050405020304" pitchFamily="18" charset="0"/>
                          <a:cs typeface="Times New Roman" panose="02020603050405020304" pitchFamily="18" charset="0"/>
                        </a:rPr>
                        <a:t>1.00</a:t>
                      </a:r>
                    </a:p>
                    <a:p>
                      <a:pPr algn="ctr"/>
                      <a:r>
                        <a:rPr lang="en-US" altLang="zh-CN" sz="2400" dirty="0">
                          <a:latin typeface="Times New Roman" panose="02020603050405020304" pitchFamily="18" charset="0"/>
                          <a:cs typeface="Times New Roman" panose="02020603050405020304" pitchFamily="18" charset="0"/>
                        </a:rPr>
                        <a:t>0.98</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0.67</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0.97</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0.81</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28794"/>
                  </a:ext>
                </a:extLst>
              </a:tr>
            </a:tbl>
          </a:graphicData>
        </a:graphic>
      </p:graphicFrame>
    </p:spTree>
    <p:extLst>
      <p:ext uri="{BB962C8B-B14F-4D97-AF65-F5344CB8AC3E}">
        <p14:creationId xmlns:p14="http://schemas.microsoft.com/office/powerpoint/2010/main" val="134481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Outline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矩形 6"/>
          <p:cNvSpPr/>
          <p:nvPr/>
        </p:nvSpPr>
        <p:spPr>
          <a:xfrm>
            <a:off x="1541940" y="2003912"/>
            <a:ext cx="8186259" cy="37856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Background and Problem Description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Understanding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IoT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Traffic</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System Design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Evaluation</a:t>
            </a:r>
          </a:p>
          <a:p>
            <a:pPr marL="342900" lvl="0" indent="-342900">
              <a:lnSpc>
                <a:spcPct val="150000"/>
              </a:lnSpc>
              <a:buFont typeface="Wingdings" panose="05000000000000000000" pitchFamily="2" charset="2"/>
              <a:buChar char="p"/>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Summary</a:t>
            </a:r>
            <a:endParaRPr kumimoji="0" lang="zh-CN"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3839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txBox="1">
            <a:spLocks/>
          </p:cNvSpPr>
          <p:nvPr/>
        </p:nvSpPr>
        <p:spPr>
          <a:xfrm>
            <a:off x="72009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Summary</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451579" y="1380568"/>
            <a:ext cx="11288842" cy="4524315"/>
          </a:xfrm>
          <a:prstGeom prst="rect">
            <a:avLst/>
          </a:prstGeom>
        </p:spPr>
        <p:txBody>
          <a:bodyPr wrap="square">
            <a:spAutoFit/>
          </a:bodyPr>
          <a:lstStyle/>
          <a:p>
            <a:pPr marL="342900" indent="-342900" algn="just">
              <a:buFont typeface="Wingdings" panose="05000000000000000000" pitchFamily="2" charset="2"/>
              <a:buChar char="u"/>
            </a:pPr>
            <a:r>
              <a:rPr lang="zh-CN" altLang="en-US" sz="2400" dirty="0">
                <a:latin typeface="Times New Roman" panose="02020603050405020304" pitchFamily="18" charset="0"/>
                <a:cs typeface="Times New Roman" panose="02020603050405020304" pitchFamily="18" charset="0"/>
              </a:rPr>
              <a:t>Our system can accurately identify IoT devices, estimate their numbers, and detect userIoT interactions, even when devices are hidden behind NAT.</a:t>
            </a: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r>
              <a:rPr lang="zh-CN" altLang="en-US" sz="2400" dirty="0">
                <a:latin typeface="Times New Roman" panose="02020603050405020304" pitchFamily="18" charset="0"/>
                <a:cs typeface="Times New Roman" panose="02020603050405020304" pitchFamily="18" charset="0"/>
              </a:rPr>
              <a:t>Extensive evaluation showed that our system can generally identify IoT devices with an F-Score above 0.999, and estimate the number of the same type of IoT device behind NAT with an average error below 5%. </a:t>
            </a: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r>
              <a:rPr lang="zh-CN" altLang="en-US" sz="2400" dirty="0">
                <a:latin typeface="Times New Roman" panose="02020603050405020304" pitchFamily="18" charset="0"/>
                <a:cs typeface="Times New Roman" panose="02020603050405020304" pitchFamily="18" charset="0"/>
              </a:rPr>
              <a:t>The system can scale up to large networks and work in an online fashion (identify IoT devices in just a few minutes after they are connected. </a:t>
            </a: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r>
              <a:rPr lang="zh-CN" altLang="en-US" sz="2400" dirty="0">
                <a:latin typeface="Times New Roman" panose="02020603050405020304" pitchFamily="18" charset="0"/>
                <a:cs typeface="Times New Roman" panose="02020603050405020304" pitchFamily="18" charset="0"/>
              </a:rPr>
              <a:t>In the future, we will further explore our system’s potential in detecting user-IoT interactions. </a:t>
            </a:r>
          </a:p>
        </p:txBody>
      </p:sp>
    </p:spTree>
    <p:extLst>
      <p:ext uri="{BB962C8B-B14F-4D97-AF65-F5344CB8AC3E}">
        <p14:creationId xmlns:p14="http://schemas.microsoft.com/office/powerpoint/2010/main" val="227334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1" y="-31845"/>
            <a:ext cx="10515600" cy="589029"/>
          </a:xfrm>
        </p:spPr>
        <p:txBody>
          <a:bodyPr>
            <a:norm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Two Approaches to IoT Detection</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1686127" y="695392"/>
            <a:ext cx="2749686" cy="523220"/>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ctively </a:t>
            </a:r>
            <a:r>
              <a:rPr lang="en-US" altLang="zh-CN" sz="2800" dirty="0">
                <a:latin typeface="Times New Roman" panose="02020603050405020304" pitchFamily="18" charset="0"/>
                <a:cs typeface="Times New Roman" panose="02020603050405020304" pitchFamily="18" charset="0"/>
              </a:rPr>
              <a:t>P</a:t>
            </a:r>
            <a:r>
              <a:rPr lang="zh-CN" altLang="en-US" sz="2800" dirty="0">
                <a:latin typeface="Times New Roman" panose="02020603050405020304" pitchFamily="18" charset="0"/>
                <a:cs typeface="Times New Roman" panose="02020603050405020304" pitchFamily="18" charset="0"/>
              </a:rPr>
              <a:t>robing</a:t>
            </a:r>
          </a:p>
        </p:txBody>
      </p:sp>
      <p:sp>
        <p:nvSpPr>
          <p:cNvPr id="6" name="矩形 5"/>
          <p:cNvSpPr/>
          <p:nvPr/>
        </p:nvSpPr>
        <p:spPr>
          <a:xfrm>
            <a:off x="2354426" y="1360515"/>
            <a:ext cx="979755"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Detector</a:t>
            </a:r>
            <a:endParaRPr lang="zh-CN" altLang="en-US" dirty="0"/>
          </a:p>
        </p:txBody>
      </p:sp>
      <p:pic>
        <p:nvPicPr>
          <p:cNvPr id="8" name="图片 7"/>
          <p:cNvPicPr>
            <a:picLocks noChangeAspect="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2412771" y="1729847"/>
            <a:ext cx="863060" cy="863060"/>
          </a:xfrm>
          <a:prstGeom prst="rect">
            <a:avLst/>
          </a:prstGeom>
        </p:spPr>
      </p:pic>
      <p:sp>
        <p:nvSpPr>
          <p:cNvPr id="10" name="矩形 9"/>
          <p:cNvSpPr/>
          <p:nvPr/>
        </p:nvSpPr>
        <p:spPr>
          <a:xfrm>
            <a:off x="2576309" y="4030598"/>
            <a:ext cx="536541" cy="47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a:t>
            </a:r>
            <a:endParaRPr lang="zh-CN" altLang="en-US" dirty="0"/>
          </a:p>
        </p:txBody>
      </p:sp>
      <p:cxnSp>
        <p:nvCxnSpPr>
          <p:cNvPr id="12" name="直接箭头连接符 11"/>
          <p:cNvCxnSpPr/>
          <p:nvPr/>
        </p:nvCxnSpPr>
        <p:spPr>
          <a:xfrm>
            <a:off x="2696291" y="2592907"/>
            <a:ext cx="0" cy="1437691"/>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980944" y="2592907"/>
            <a:ext cx="6096" cy="143769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576309" y="2828259"/>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870966" y="3553944"/>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云形标注 25"/>
          <p:cNvSpPr/>
          <p:nvPr/>
        </p:nvSpPr>
        <p:spPr>
          <a:xfrm rot="1291854">
            <a:off x="3267714" y="3442464"/>
            <a:ext cx="1076960" cy="9597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9615" y="3521295"/>
            <a:ext cx="619314" cy="691024"/>
          </a:xfrm>
          <a:prstGeom prst="rect">
            <a:avLst/>
          </a:prstGeom>
        </p:spPr>
      </p:pic>
      <p:sp>
        <p:nvSpPr>
          <p:cNvPr id="37" name="矩形 36"/>
          <p:cNvSpPr/>
          <p:nvPr/>
        </p:nvSpPr>
        <p:spPr>
          <a:xfrm>
            <a:off x="6796606" y="724618"/>
            <a:ext cx="3718993" cy="523220"/>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Passively Fingerprinting</a:t>
            </a:r>
            <a:endParaRPr lang="zh-CN" altLang="en-US" sz="2800" dirty="0">
              <a:latin typeface="Times New Roman" panose="02020603050405020304" pitchFamily="18" charset="0"/>
              <a:cs typeface="Times New Roman" panose="02020603050405020304" pitchFamily="18" charset="0"/>
            </a:endParaRPr>
          </a:p>
        </p:txBody>
      </p:sp>
      <p:sp>
        <p:nvSpPr>
          <p:cNvPr id="38" name="矩形 37"/>
          <p:cNvSpPr/>
          <p:nvPr/>
        </p:nvSpPr>
        <p:spPr>
          <a:xfrm>
            <a:off x="7178789" y="4030598"/>
            <a:ext cx="536541" cy="47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a:t>
            </a:r>
            <a:endParaRPr lang="zh-CN" altLang="en-US" dirty="0"/>
          </a:p>
        </p:txBody>
      </p:sp>
      <p:cxnSp>
        <p:nvCxnSpPr>
          <p:cNvPr id="39" name="直接箭头连接符 38"/>
          <p:cNvCxnSpPr/>
          <p:nvPr/>
        </p:nvCxnSpPr>
        <p:spPr>
          <a:xfrm>
            <a:off x="7296850" y="2586745"/>
            <a:ext cx="0" cy="1437691"/>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7581503" y="2586745"/>
            <a:ext cx="6096" cy="143769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176868" y="2822097"/>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471525" y="3547782"/>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967772" y="1649538"/>
            <a:ext cx="931045" cy="931045"/>
          </a:xfrm>
          <a:prstGeom prst="rect">
            <a:avLst/>
          </a:prstGeom>
        </p:spPr>
      </p:pic>
      <p:sp>
        <p:nvSpPr>
          <p:cNvPr id="45" name="矩形 44"/>
          <p:cNvSpPr/>
          <p:nvPr/>
        </p:nvSpPr>
        <p:spPr>
          <a:xfrm>
            <a:off x="7020119" y="1303781"/>
            <a:ext cx="902811"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Internet</a:t>
            </a:r>
            <a:endParaRPr lang="zh-CN" altLang="en-US" dirty="0"/>
          </a:p>
        </p:txBody>
      </p:sp>
      <p:sp>
        <p:nvSpPr>
          <p:cNvPr id="46" name="上弧形箭头 45"/>
          <p:cNvSpPr/>
          <p:nvPr/>
        </p:nvSpPr>
        <p:spPr>
          <a:xfrm>
            <a:off x="7394559" y="2611838"/>
            <a:ext cx="2501281" cy="6664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矩形 47"/>
          <p:cNvSpPr/>
          <p:nvPr/>
        </p:nvSpPr>
        <p:spPr>
          <a:xfrm>
            <a:off x="8085761" y="2210193"/>
            <a:ext cx="1440010"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Traffic SPAN</a:t>
            </a:r>
            <a:endParaRPr lang="zh-CN" altLang="en-US" dirty="0"/>
          </a:p>
        </p:txBody>
      </p:sp>
      <p:pic>
        <p:nvPicPr>
          <p:cNvPr id="49" name="图片 48"/>
          <p:cNvPicPr>
            <a:picLocks noChangeAspect="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9317432" y="3259874"/>
            <a:ext cx="863060" cy="863060"/>
          </a:xfrm>
          <a:prstGeom prst="rect">
            <a:avLst/>
          </a:prstGeom>
        </p:spPr>
      </p:pic>
      <p:sp>
        <p:nvSpPr>
          <p:cNvPr id="50" name="云形标注 49"/>
          <p:cNvSpPr/>
          <p:nvPr/>
        </p:nvSpPr>
        <p:spPr>
          <a:xfrm rot="1291854">
            <a:off x="7937734" y="3474778"/>
            <a:ext cx="1076960" cy="9597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9635" y="3553609"/>
            <a:ext cx="619314" cy="691024"/>
          </a:xfrm>
          <a:prstGeom prst="rect">
            <a:avLst/>
          </a:prstGeom>
        </p:spPr>
      </p:pic>
      <p:sp>
        <p:nvSpPr>
          <p:cNvPr id="27" name="矩形 26">
            <a:extLst>
              <a:ext uri="{FF2B5EF4-FFF2-40B4-BE49-F238E27FC236}">
                <a16:creationId xmlns:a16="http://schemas.microsoft.com/office/drawing/2014/main" id="{BB8C4A9A-39FD-418D-A6FB-067D21B3AC0C}"/>
              </a:ext>
            </a:extLst>
          </p:cNvPr>
          <p:cNvSpPr/>
          <p:nvPr/>
        </p:nvSpPr>
        <p:spPr>
          <a:xfrm>
            <a:off x="10196010" y="3530444"/>
            <a:ext cx="979755"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Detector</a:t>
            </a:r>
            <a:endParaRPr lang="zh-CN" altLang="en-US" dirty="0"/>
          </a:p>
        </p:txBody>
      </p:sp>
      <p:graphicFrame>
        <p:nvGraphicFramePr>
          <p:cNvPr id="2" name="表格 1">
            <a:extLst>
              <a:ext uri="{FF2B5EF4-FFF2-40B4-BE49-F238E27FC236}">
                <a16:creationId xmlns:a16="http://schemas.microsoft.com/office/drawing/2014/main" id="{76055B37-1B0B-49E5-8FFE-452365F5FB9C}"/>
              </a:ext>
            </a:extLst>
          </p:cNvPr>
          <p:cNvGraphicFramePr>
            <a:graphicFrameLocks noGrp="1"/>
          </p:cNvGraphicFramePr>
          <p:nvPr>
            <p:extLst>
              <p:ext uri="{D42A27DB-BD31-4B8C-83A1-F6EECF244321}">
                <p14:modId xmlns:p14="http://schemas.microsoft.com/office/powerpoint/2010/main" val="1968995093"/>
              </p:ext>
            </p:extLst>
          </p:nvPr>
        </p:nvGraphicFramePr>
        <p:xfrm>
          <a:off x="345989" y="4914412"/>
          <a:ext cx="11280347" cy="741680"/>
        </p:xfrm>
        <a:graphic>
          <a:graphicData uri="http://schemas.openxmlformats.org/drawingml/2006/table">
            <a:tbl>
              <a:tblPr firstRow="1" bandRow="1">
                <a:tableStyleId>{68D230F3-CF80-4859-8CE7-A43EE81993B5}</a:tableStyleId>
              </a:tblPr>
              <a:tblGrid>
                <a:gridCol w="957649">
                  <a:extLst>
                    <a:ext uri="{9D8B030D-6E8A-4147-A177-3AD203B41FA5}">
                      <a16:colId xmlns:a16="http://schemas.microsoft.com/office/drawing/2014/main" val="3425586336"/>
                    </a:ext>
                  </a:extLst>
                </a:gridCol>
                <a:gridCol w="4602892">
                  <a:extLst>
                    <a:ext uri="{9D8B030D-6E8A-4147-A177-3AD203B41FA5}">
                      <a16:colId xmlns:a16="http://schemas.microsoft.com/office/drawing/2014/main" val="1484919482"/>
                    </a:ext>
                  </a:extLst>
                </a:gridCol>
                <a:gridCol w="5719806">
                  <a:extLst>
                    <a:ext uri="{9D8B030D-6E8A-4147-A177-3AD203B41FA5}">
                      <a16:colId xmlns:a16="http://schemas.microsoft.com/office/drawing/2014/main" val="1839864499"/>
                    </a:ext>
                  </a:extLst>
                </a:gridCol>
              </a:tblGrid>
              <a:tr h="370840">
                <a:tc>
                  <a:txBody>
                    <a:bodyPr/>
                    <a:lstStyle/>
                    <a:p>
                      <a:r>
                        <a:rPr lang="en-US" altLang="zh-CN" b="1" dirty="0">
                          <a:latin typeface="Times New Roman" panose="02020603050405020304" pitchFamily="18" charset="0"/>
                          <a:cs typeface="Times New Roman" panose="02020603050405020304" pitchFamily="18" charset="0"/>
                        </a:rPr>
                        <a:t>Pros</a:t>
                      </a:r>
                      <a:endParaRPr lang="zh-CN" alt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CN" b="0" dirty="0">
                          <a:latin typeface="Times New Roman" panose="02020603050405020304" pitchFamily="18" charset="0"/>
                          <a:cs typeface="Times New Roman" panose="02020603050405020304" pitchFamily="18" charset="0"/>
                        </a:rPr>
                        <a:t>Global reachability</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altLang="zh-CN" b="0" dirty="0">
                          <a:latin typeface="Times New Roman" panose="02020603050405020304" pitchFamily="18" charset="0"/>
                          <a:cs typeface="Times New Roman" panose="02020603050405020304" pitchFamily="18" charset="0"/>
                        </a:rPr>
                        <a:t>Rich</a:t>
                      </a:r>
                      <a:r>
                        <a:rPr lang="en-US" altLang="zh-CN" b="0" baseline="0" dirty="0">
                          <a:latin typeface="Times New Roman" panose="02020603050405020304" pitchFamily="18" charset="0"/>
                          <a:cs typeface="Times New Roman" panose="02020603050405020304" pitchFamily="18" charset="0"/>
                        </a:rPr>
                        <a:t> traffic information</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6858799"/>
                  </a:ext>
                </a:extLst>
              </a:tr>
              <a:tr h="370840">
                <a:tc>
                  <a:txBody>
                    <a:bodyPr/>
                    <a:lstStyle/>
                    <a:p>
                      <a:r>
                        <a:rPr lang="en-US" altLang="zh-CN" b="1" dirty="0">
                          <a:latin typeface="Times New Roman" panose="02020603050405020304" pitchFamily="18" charset="0"/>
                          <a:cs typeface="Times New Roman" panose="02020603050405020304" pitchFamily="18" charset="0"/>
                        </a:rPr>
                        <a:t>Cons</a:t>
                      </a:r>
                      <a:endParaRPr lang="zh-CN" altLang="en-US"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latin typeface="Times New Roman" panose="02020603050405020304" pitchFamily="18" charset="0"/>
                          <a:cs typeface="Times New Roman" panose="02020603050405020304" pitchFamily="18" charset="0"/>
                        </a:rPr>
                        <a:t>Limited information and many </a:t>
                      </a:r>
                      <a:r>
                        <a:rPr lang="en-US" altLang="zh-CN" dirty="0" err="1">
                          <a:latin typeface="Times New Roman" panose="02020603050405020304" pitchFamily="18" charset="0"/>
                          <a:cs typeface="Times New Roman" panose="02020603050405020304" pitchFamily="18" charset="0"/>
                        </a:rPr>
                        <a:t>IoT</a:t>
                      </a:r>
                      <a:r>
                        <a:rPr lang="en-US" altLang="zh-CN" dirty="0">
                          <a:latin typeface="Times New Roman" panose="02020603050405020304" pitchFamily="18" charset="0"/>
                          <a:cs typeface="Times New Roman" panose="02020603050405020304" pitchFamily="18" charset="0"/>
                        </a:rPr>
                        <a:t> behind NAT</a:t>
                      </a:r>
                      <a:endParaRPr lang="zh-CN" alt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latin typeface="Times New Roman" panose="02020603050405020304" pitchFamily="18" charset="0"/>
                          <a:cs typeface="Times New Roman" panose="02020603050405020304" pitchFamily="18" charset="0"/>
                        </a:rPr>
                        <a:t>Rely</a:t>
                      </a:r>
                      <a:r>
                        <a:rPr lang="en-US" altLang="zh-CN" baseline="0" dirty="0">
                          <a:latin typeface="Times New Roman" panose="02020603050405020304" pitchFamily="18" charset="0"/>
                          <a:cs typeface="Times New Roman" panose="02020603050405020304" pitchFamily="18" charset="0"/>
                        </a:rPr>
                        <a:t> on traffic SPAN of managed networks </a:t>
                      </a:r>
                      <a:endParaRPr lang="zh-CN" alt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675725"/>
                  </a:ext>
                </a:extLst>
              </a:tr>
            </a:tbl>
          </a:graphicData>
        </a:graphic>
      </p:graphicFrame>
      <p:cxnSp>
        <p:nvCxnSpPr>
          <p:cNvPr id="9" name="直接连接符 8"/>
          <p:cNvCxnSpPr/>
          <p:nvPr/>
        </p:nvCxnSpPr>
        <p:spPr>
          <a:xfrm flipH="1" flipV="1">
            <a:off x="5900351" y="724618"/>
            <a:ext cx="6178" cy="443533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文本框 29">
            <a:extLst>
              <a:ext uri="{FF2B5EF4-FFF2-40B4-BE49-F238E27FC236}">
                <a16:creationId xmlns:a16="http://schemas.microsoft.com/office/drawing/2014/main" id="{D8267CE0-8574-483F-997E-6A50ECA82B59}"/>
              </a:ext>
            </a:extLst>
          </p:cNvPr>
          <p:cNvSpPr txBox="1"/>
          <p:nvPr/>
        </p:nvSpPr>
        <p:spPr>
          <a:xfrm>
            <a:off x="310206" y="5815212"/>
            <a:ext cx="8129144" cy="954107"/>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800" dirty="0">
                <a:latin typeface="Times New Roman" panose="02020603050405020304" pitchFamily="18" charset="0"/>
                <a:cs typeface="Times New Roman" panose="02020603050405020304" pitchFamily="18" charset="0"/>
              </a:rPr>
              <a:t>Many </a:t>
            </a:r>
            <a:r>
              <a:rPr lang="en-US" altLang="zh-CN" sz="2800" dirty="0" err="1">
                <a:latin typeface="Times New Roman" panose="02020603050405020304" pitchFamily="18" charset="0"/>
                <a:cs typeface="Times New Roman" panose="02020603050405020304" pitchFamily="18" charset="0"/>
              </a:rPr>
              <a:t>IoT</a:t>
            </a:r>
            <a:r>
              <a:rPr lang="en-US" altLang="zh-CN" sz="2800" dirty="0">
                <a:latin typeface="Times New Roman" panose="02020603050405020304" pitchFamily="18" charset="0"/>
                <a:cs typeface="Times New Roman" panose="02020603050405020304" pitchFamily="18" charset="0"/>
              </a:rPr>
              <a:t> devices are </a:t>
            </a:r>
            <a:r>
              <a:rPr lang="en-US" altLang="zh-CN" sz="2800" b="1" dirty="0">
                <a:latin typeface="Times New Roman" panose="02020603050405020304" pitchFamily="18" charset="0"/>
                <a:cs typeface="Times New Roman" panose="02020603050405020304" pitchFamily="18" charset="0"/>
              </a:rPr>
              <a:t>hidden</a:t>
            </a:r>
            <a:r>
              <a:rPr lang="en-US" altLang="zh-CN" sz="2800" dirty="0">
                <a:latin typeface="Times New Roman" panose="02020603050405020304" pitchFamily="18" charset="0"/>
                <a:cs typeface="Times New Roman" panose="02020603050405020304" pitchFamily="18" charset="0"/>
              </a:rPr>
              <a:t> behind NAT. ISPs are interested in </a:t>
            </a:r>
            <a:r>
              <a:rPr lang="en-US" altLang="zh-CN" sz="2800" dirty="0" err="1">
                <a:latin typeface="Times New Roman" panose="02020603050405020304" pitchFamily="18" charset="0"/>
                <a:cs typeface="Times New Roman" panose="02020603050405020304" pitchFamily="18" charset="0"/>
              </a:rPr>
              <a:t>IoT</a:t>
            </a:r>
            <a:r>
              <a:rPr lang="en-US" altLang="zh-CN" sz="2800" dirty="0">
                <a:latin typeface="Times New Roman" panose="02020603050405020304" pitchFamily="18" charset="0"/>
                <a:cs typeface="Times New Roman" panose="02020603050405020304" pitchFamily="18" charset="0"/>
              </a:rPr>
              <a:t> assets in their </a:t>
            </a:r>
            <a:r>
              <a:rPr lang="en-US" altLang="zh-CN" sz="2800" b="1" dirty="0">
                <a:latin typeface="Times New Roman" panose="02020603050405020304" pitchFamily="18" charset="0"/>
                <a:cs typeface="Times New Roman" panose="02020603050405020304" pitchFamily="18" charset="0"/>
              </a:rPr>
              <a:t>managed</a:t>
            </a:r>
            <a:r>
              <a:rPr lang="en-US" altLang="zh-CN" sz="2800" dirty="0">
                <a:latin typeface="Times New Roman" panose="02020603050405020304" pitchFamily="18" charset="0"/>
                <a:cs typeface="Times New Roman" panose="02020603050405020304" pitchFamily="18" charset="0"/>
              </a:rPr>
              <a:t> networks. </a:t>
            </a:r>
            <a:endParaRPr lang="zh-CN" altLang="en-US" sz="2800" dirty="0">
              <a:latin typeface="Times New Roman" panose="02020603050405020304" pitchFamily="18" charset="0"/>
              <a:cs typeface="Times New Roman" panose="02020603050405020304" pitchFamily="18" charset="0"/>
            </a:endParaRPr>
          </a:p>
        </p:txBody>
      </p:sp>
      <p:sp>
        <p:nvSpPr>
          <p:cNvPr id="11" name="矩形 10"/>
          <p:cNvSpPr/>
          <p:nvPr/>
        </p:nvSpPr>
        <p:spPr>
          <a:xfrm>
            <a:off x="9317432" y="5796581"/>
            <a:ext cx="2446504"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Passive</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右箭头 12"/>
          <p:cNvSpPr/>
          <p:nvPr/>
        </p:nvSpPr>
        <p:spPr>
          <a:xfrm>
            <a:off x="8645199" y="6134970"/>
            <a:ext cx="672233" cy="3540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22426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100020"/>
            <a:ext cx="10515600" cy="1325563"/>
          </a:xfrm>
        </p:spPr>
        <p:txBody>
          <a:bodyPr/>
          <a:lstStyle/>
          <a:p>
            <a:r>
              <a:rPr lang="en-US" altLang="zh-CN" dirty="0">
                <a:latin typeface="Times New Roman" panose="02020603050405020304" pitchFamily="18" charset="0"/>
                <a:cs typeface="Times New Roman" panose="02020603050405020304" pitchFamily="18" charset="0"/>
              </a:rPr>
              <a:t>Research Questions</a:t>
            </a:r>
            <a:endParaRPr lang="zh-CN"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386368" y="1702630"/>
            <a:ext cx="5351171" cy="3416320"/>
          </a:xfrm>
          <a:prstGeom prst="rect">
            <a:avLst/>
          </a:prstGeom>
        </p:spPr>
        <p:txBody>
          <a:bodyPr wrap="square">
            <a:spAutoFit/>
          </a:bodyPr>
          <a:lstStyle/>
          <a:p>
            <a:pPr algn="just"/>
            <a:r>
              <a:rPr lang="zh-CN" altLang="en-US" sz="2400" b="1" dirty="0">
                <a:latin typeface="Times New Roman" panose="02020603050405020304" pitchFamily="18" charset="0"/>
                <a:cs typeface="Times New Roman" panose="02020603050405020304" pitchFamily="18" charset="0"/>
              </a:rPr>
              <a:t>RQ1</a:t>
            </a:r>
            <a:r>
              <a:rPr lang="zh-CN" altLang="en-US" sz="2400" dirty="0">
                <a:latin typeface="Times New Roman" panose="02020603050405020304" pitchFamily="18" charset="0"/>
                <a:cs typeface="Times New Roman" panose="02020603050405020304" pitchFamily="18" charset="0"/>
              </a:rPr>
              <a:t>. Is it possible to extract IoT trafﬁc </a:t>
            </a:r>
            <a:r>
              <a:rPr lang="zh-CN" altLang="en-US" sz="2400" b="1" dirty="0">
                <a:solidFill>
                  <a:srgbClr val="FF0000"/>
                </a:solidFill>
                <a:latin typeface="Times New Roman" panose="02020603050405020304" pitchFamily="18" charset="0"/>
                <a:cs typeface="Times New Roman" panose="02020603050405020304" pitchFamily="18" charset="0"/>
              </a:rPr>
              <a:t>features</a:t>
            </a:r>
            <a:r>
              <a:rPr lang="zh-CN" altLang="en-US" sz="2400" dirty="0">
                <a:latin typeface="Times New Roman" panose="02020603050405020304" pitchFamily="18" charset="0"/>
                <a:cs typeface="Times New Roman" panose="02020603050405020304" pitchFamily="18" charset="0"/>
              </a:rPr>
              <a:t> and train a </a:t>
            </a:r>
            <a:r>
              <a:rPr lang="zh-CN" altLang="en-US" sz="2400" b="1" dirty="0">
                <a:solidFill>
                  <a:srgbClr val="FF0000"/>
                </a:solidFill>
                <a:latin typeface="Times New Roman" panose="02020603050405020304" pitchFamily="18" charset="0"/>
                <a:cs typeface="Times New Roman" panose="02020603050405020304" pitchFamily="18" charset="0"/>
              </a:rPr>
              <a:t>detection</a:t>
            </a:r>
            <a:r>
              <a:rPr lang="zh-CN" altLang="en-US" sz="2400" dirty="0">
                <a:latin typeface="Times New Roman" panose="02020603050405020304" pitchFamily="18" charset="0"/>
                <a:cs typeface="Times New Roman" panose="02020603050405020304" pitchFamily="18" charset="0"/>
              </a:rPr>
              <a:t> model to identify a given type of IoT device from an ISP’s perspective? </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b="1" dirty="0">
                <a:latin typeface="Times New Roman" panose="02020603050405020304" pitchFamily="18" charset="0"/>
                <a:cs typeface="Times New Roman" panose="02020603050405020304" pitchFamily="18" charset="0"/>
              </a:rPr>
              <a:t>RQ2</a:t>
            </a:r>
            <a:r>
              <a:rPr lang="zh-CN" altLang="en-US" sz="2400" dirty="0">
                <a:latin typeface="Times New Roman" panose="02020603050405020304" pitchFamily="18" charset="0"/>
                <a:cs typeface="Times New Roman" panose="02020603050405020304" pitchFamily="18" charset="0"/>
              </a:rPr>
              <a:t>. When multiple IoT devices of the same type are deployed behind the same IP address (i.e., NAT), how to determine the </a:t>
            </a:r>
            <a:r>
              <a:rPr lang="zh-CN" altLang="en-US" sz="2400" b="1" dirty="0">
                <a:solidFill>
                  <a:srgbClr val="FF0000"/>
                </a:solidFill>
                <a:latin typeface="Times New Roman" panose="02020603050405020304" pitchFamily="18" charset="0"/>
                <a:cs typeface="Times New Roman" panose="02020603050405020304" pitchFamily="18" charset="0"/>
              </a:rPr>
              <a:t>number</a:t>
            </a:r>
            <a:r>
              <a:rPr lang="zh-CN" altLang="en-US" sz="2400" dirty="0">
                <a:latin typeface="Times New Roman" panose="02020603050405020304" pitchFamily="18" charset="0"/>
                <a:cs typeface="Times New Roman" panose="02020603050405020304" pitchFamily="18" charset="0"/>
              </a:rPr>
              <a:t> of such IoT devices? </a:t>
            </a:r>
          </a:p>
        </p:txBody>
      </p:sp>
      <p:pic>
        <p:nvPicPr>
          <p:cNvPr id="7" name="图片 6"/>
          <p:cNvPicPr>
            <a:picLocks noChangeAspect="1"/>
          </p:cNvPicPr>
          <p:nvPr/>
        </p:nvPicPr>
        <p:blipFill>
          <a:blip r:embed="rId2">
            <a:clrChange>
              <a:clrFrom>
                <a:srgbClr val="FFFFFF"/>
              </a:clrFrom>
              <a:clrTo>
                <a:srgbClr val="FFFFFF">
                  <a:alpha val="0"/>
                </a:srgbClr>
              </a:clrTo>
            </a:clrChange>
          </a:blip>
          <a:stretch>
            <a:fillRect/>
          </a:stretch>
        </p:blipFill>
        <p:spPr>
          <a:xfrm>
            <a:off x="5893103" y="1587944"/>
            <a:ext cx="6089566" cy="3688455"/>
          </a:xfrm>
          <a:prstGeom prst="rect">
            <a:avLst/>
          </a:prstGeom>
        </p:spPr>
      </p:pic>
    </p:spTree>
    <p:extLst>
      <p:ext uri="{BB962C8B-B14F-4D97-AF65-F5344CB8AC3E}">
        <p14:creationId xmlns:p14="http://schemas.microsoft.com/office/powerpoint/2010/main" val="18258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530D16DF-0509-45D0-9683-4C4CD28E415D}"/>
              </a:ext>
            </a:extLst>
          </p:cNvPr>
          <p:cNvCxnSpPr>
            <a:cxnSpLocks/>
          </p:cNvCxnSpPr>
          <p:nvPr/>
        </p:nvCxnSpPr>
        <p:spPr>
          <a:xfrm>
            <a:off x="6304208" y="1068946"/>
            <a:ext cx="0" cy="5479961"/>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图片 17"/>
          <p:cNvPicPr>
            <a:picLocks noChangeAspect="1"/>
          </p:cNvPicPr>
          <p:nvPr/>
        </p:nvPicPr>
        <p:blipFill>
          <a:blip r:embed="rId4"/>
          <a:stretch>
            <a:fillRect/>
          </a:stretch>
        </p:blipFill>
        <p:spPr>
          <a:xfrm>
            <a:off x="6580521" y="5268159"/>
            <a:ext cx="2403927" cy="887945"/>
          </a:xfrm>
          <a:prstGeom prst="rect">
            <a:avLst/>
          </a:prstGeom>
        </p:spPr>
      </p:pic>
      <p:pic>
        <p:nvPicPr>
          <p:cNvPr id="19" name="图片 18"/>
          <p:cNvPicPr>
            <a:picLocks noChangeAspect="1"/>
          </p:cNvPicPr>
          <p:nvPr/>
        </p:nvPicPr>
        <p:blipFill rotWithShape="1">
          <a:blip r:embed="rId5"/>
          <a:srcRect r="55561"/>
          <a:stretch/>
        </p:blipFill>
        <p:spPr>
          <a:xfrm>
            <a:off x="1724457" y="5268159"/>
            <a:ext cx="2359864" cy="1009734"/>
          </a:xfrm>
          <a:prstGeom prst="rect">
            <a:avLst/>
          </a:prstGeom>
        </p:spPr>
      </p:pic>
      <p:cxnSp>
        <p:nvCxnSpPr>
          <p:cNvPr id="23" name="直接连接符 22"/>
          <p:cNvCxnSpPr/>
          <p:nvPr/>
        </p:nvCxnSpPr>
        <p:spPr>
          <a:xfrm>
            <a:off x="1655486" y="5237679"/>
            <a:ext cx="83910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a:off x="2461518" y="2868524"/>
            <a:ext cx="5559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9" name="图片 28"/>
          <p:cNvPicPr>
            <a:picLocks noChangeAspect="1"/>
          </p:cNvPicPr>
          <p:nvPr/>
        </p:nvPicPr>
        <p:blipFill>
          <a:blip r:embed="rId6"/>
          <a:stretch>
            <a:fillRect/>
          </a:stretch>
        </p:blipFill>
        <p:spPr>
          <a:xfrm>
            <a:off x="1560540" y="1786901"/>
            <a:ext cx="751815" cy="646078"/>
          </a:xfrm>
          <a:prstGeom prst="rect">
            <a:avLst/>
          </a:prstGeom>
        </p:spPr>
      </p:pic>
      <p:sp>
        <p:nvSpPr>
          <p:cNvPr id="30" name="矩形 29"/>
          <p:cNvSpPr/>
          <p:nvPr/>
        </p:nvSpPr>
        <p:spPr>
          <a:xfrm>
            <a:off x="1668178" y="3816011"/>
            <a:ext cx="536541" cy="47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31" name="直接箭头连接符 30"/>
          <p:cNvCxnSpPr/>
          <p:nvPr/>
        </p:nvCxnSpPr>
        <p:spPr>
          <a:xfrm>
            <a:off x="1786239" y="2372158"/>
            <a:ext cx="0" cy="1437691"/>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2070892" y="2372158"/>
            <a:ext cx="6096" cy="143769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666257" y="2607510"/>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 name="矩形 33"/>
          <p:cNvSpPr/>
          <p:nvPr/>
        </p:nvSpPr>
        <p:spPr>
          <a:xfrm>
            <a:off x="1960914" y="3333195"/>
            <a:ext cx="217691" cy="21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 name="矩形 35"/>
          <p:cNvSpPr/>
          <p:nvPr/>
        </p:nvSpPr>
        <p:spPr>
          <a:xfrm>
            <a:off x="1659851" y="5437370"/>
            <a:ext cx="536541" cy="47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37" name="表格 36"/>
          <p:cNvGraphicFramePr>
            <a:graphicFrameLocks noGrp="1"/>
          </p:cNvGraphicFramePr>
          <p:nvPr>
            <p:extLst>
              <p:ext uri="{D42A27DB-BD31-4B8C-83A1-F6EECF244321}">
                <p14:modId xmlns:p14="http://schemas.microsoft.com/office/powerpoint/2010/main" val="996244638"/>
              </p:ext>
            </p:extLst>
          </p:nvPr>
        </p:nvGraphicFramePr>
        <p:xfrm>
          <a:off x="3242268" y="2826640"/>
          <a:ext cx="2560320" cy="37084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429261928"/>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Generating Features</a:t>
                      </a:r>
                      <a:endParaRPr lang="zh-CN" altLang="en-US" dirty="0"/>
                    </a:p>
                  </a:txBody>
                  <a:tcPr/>
                </a:tc>
                <a:extLst>
                  <a:ext uri="{0D108BD9-81ED-4DB2-BD59-A6C34878D82A}">
                    <a16:rowId xmlns:a16="http://schemas.microsoft.com/office/drawing/2014/main" val="222587860"/>
                  </a:ext>
                </a:extLst>
              </a:tr>
            </a:tbl>
          </a:graphicData>
        </a:graphic>
      </p:graphicFrame>
      <p:sp>
        <p:nvSpPr>
          <p:cNvPr id="38" name="矩形 37"/>
          <p:cNvSpPr/>
          <p:nvPr/>
        </p:nvSpPr>
        <p:spPr>
          <a:xfrm>
            <a:off x="6732501" y="2586781"/>
            <a:ext cx="1412240" cy="832365"/>
          </a:xfrm>
          <a:prstGeom prst="rect">
            <a:avLst/>
          </a:prstGeom>
          <a:solidFill>
            <a:schemeClr val="bg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Classifier</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右箭头 38"/>
          <p:cNvSpPr/>
          <p:nvPr/>
        </p:nvSpPr>
        <p:spPr>
          <a:xfrm>
            <a:off x="6027388" y="2850564"/>
            <a:ext cx="5559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右箭头 39"/>
          <p:cNvSpPr/>
          <p:nvPr/>
        </p:nvSpPr>
        <p:spPr>
          <a:xfrm>
            <a:off x="8287476" y="2841097"/>
            <a:ext cx="5559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41" name="图片 4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4654" y="2523012"/>
            <a:ext cx="619314" cy="691024"/>
          </a:xfrm>
          <a:prstGeom prst="rect">
            <a:avLst/>
          </a:prstGeom>
        </p:spPr>
      </p:pic>
      <p:sp>
        <p:nvSpPr>
          <p:cNvPr id="42" name="文本框 41"/>
          <p:cNvSpPr txBox="1"/>
          <p:nvPr/>
        </p:nvSpPr>
        <p:spPr>
          <a:xfrm>
            <a:off x="8565450" y="3289102"/>
            <a:ext cx="2317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is a camera!</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 name="标题 1">
            <a:extLst>
              <a:ext uri="{FF2B5EF4-FFF2-40B4-BE49-F238E27FC236}">
                <a16:creationId xmlns:a16="http://schemas.microsoft.com/office/drawing/2014/main" id="{2D61802F-C1B6-415E-8000-0147BE1BF669}"/>
              </a:ext>
            </a:extLst>
          </p:cNvPr>
          <p:cNvSpPr>
            <a:spLocks noGrp="1"/>
          </p:cNvSpPr>
          <p:nvPr>
            <p:ph type="title"/>
          </p:nvPr>
        </p:nvSpPr>
        <p:spPr>
          <a:xfrm>
            <a:off x="984115" y="-100020"/>
            <a:ext cx="10515600" cy="1325563"/>
          </a:xfrm>
        </p:spPr>
        <p:txBody>
          <a:bodyPr/>
          <a:lstStyle/>
          <a:p>
            <a:r>
              <a:rPr lang="en-US" altLang="zh-CN" dirty="0">
                <a:latin typeface="Times New Roman" panose="02020603050405020304" pitchFamily="18" charset="0"/>
                <a:cs typeface="Times New Roman" panose="02020603050405020304" pitchFamily="18" charset="0"/>
              </a:rPr>
              <a:t>Challenges of Passively Fingerprinting</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BB444D2-070C-49B9-B088-8810B884567B}"/>
              </a:ext>
            </a:extLst>
          </p:cNvPr>
          <p:cNvSpPr txBox="1"/>
          <p:nvPr/>
        </p:nvSpPr>
        <p:spPr>
          <a:xfrm>
            <a:off x="5164426" y="1036755"/>
            <a:ext cx="1629833" cy="369332"/>
          </a:xfrm>
          <a:prstGeom prst="rect">
            <a:avLst/>
          </a:prstGeom>
          <a:noFill/>
        </p:spPr>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Training</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10623C3E-81B1-4E2D-B47C-E4EE3EA9CD08}"/>
              </a:ext>
            </a:extLst>
          </p:cNvPr>
          <p:cNvSpPr txBox="1"/>
          <p:nvPr/>
        </p:nvSpPr>
        <p:spPr>
          <a:xfrm>
            <a:off x="6372894" y="1040877"/>
            <a:ext cx="1629833" cy="369332"/>
          </a:xfrm>
          <a:prstGeom prst="rect">
            <a:avLst/>
          </a:prstGeom>
          <a:noFill/>
        </p:spPr>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Testing</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0FFCCE43-83FA-453D-98D3-8D2F531EB70A}"/>
              </a:ext>
            </a:extLst>
          </p:cNvPr>
          <p:cNvSpPr/>
          <p:nvPr/>
        </p:nvSpPr>
        <p:spPr>
          <a:xfrm>
            <a:off x="3476028" y="4696424"/>
            <a:ext cx="5676533"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altLang="zh-CN" sz="2300" b="1" dirty="0">
                <a:latin typeface="Times New Roman" panose="02020603050405020304" pitchFamily="18" charset="0"/>
                <a:cs typeface="Times New Roman" panose="02020603050405020304" pitchFamily="18" charset="0"/>
              </a:rPr>
              <a:t>Challenge 1: learning-testing asymmetry </a:t>
            </a:r>
            <a:endParaRPr lang="zh-CN" altLang="en-US" sz="2300" b="1" dirty="0">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AF92096A-929C-40C5-8CF3-3E006B18B200}"/>
              </a:ext>
            </a:extLst>
          </p:cNvPr>
          <p:cNvSpPr/>
          <p:nvPr/>
        </p:nvSpPr>
        <p:spPr>
          <a:xfrm>
            <a:off x="2013403" y="2474208"/>
            <a:ext cx="1440010"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Traffic SPAN</a:t>
            </a:r>
            <a:endParaRPr lang="zh-CN" altLang="en-US" dirty="0"/>
          </a:p>
        </p:txBody>
      </p:sp>
      <p:sp>
        <p:nvSpPr>
          <p:cNvPr id="43" name="矩形 42">
            <a:extLst>
              <a:ext uri="{FF2B5EF4-FFF2-40B4-BE49-F238E27FC236}">
                <a16:creationId xmlns:a16="http://schemas.microsoft.com/office/drawing/2014/main" id="{97061EDC-849E-4BA5-9A40-66256D7F9AD6}"/>
              </a:ext>
            </a:extLst>
          </p:cNvPr>
          <p:cNvSpPr/>
          <p:nvPr/>
        </p:nvSpPr>
        <p:spPr>
          <a:xfrm>
            <a:off x="3490186" y="6209345"/>
            <a:ext cx="229597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sz="2400" b="1" dirty="0">
                <a:latin typeface="Times New Roman" panose="02020603050405020304" pitchFamily="18" charset="0"/>
                <a:cs typeface="Times New Roman" panose="02020603050405020304" pitchFamily="18" charset="0"/>
              </a:rPr>
              <a:t>Clean learning</a:t>
            </a:r>
            <a:endParaRPr lang="zh-CN" altLang="en-US" sz="2400" b="1" dirty="0">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E97BF56C-B921-48C4-B8E0-B93D1FFDCE6A}"/>
              </a:ext>
            </a:extLst>
          </p:cNvPr>
          <p:cNvSpPr/>
          <p:nvPr/>
        </p:nvSpPr>
        <p:spPr>
          <a:xfrm>
            <a:off x="6820722" y="6209344"/>
            <a:ext cx="229597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sz="2400" b="1" dirty="0">
                <a:latin typeface="Times New Roman" panose="02020603050405020304" pitchFamily="18" charset="0"/>
                <a:cs typeface="Times New Roman" panose="02020603050405020304" pitchFamily="18" charset="0"/>
              </a:rPr>
              <a:t>Dirty testing</a:t>
            </a:r>
            <a:endParaRPr lang="zh-CN" altLang="en-US" sz="2400" b="1" dirty="0">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725C1DCF-D867-4E19-A9CB-509CED6DEEAF}"/>
              </a:ext>
            </a:extLst>
          </p:cNvPr>
          <p:cNvSpPr/>
          <p:nvPr/>
        </p:nvSpPr>
        <p:spPr>
          <a:xfrm>
            <a:off x="3476028" y="1508937"/>
            <a:ext cx="5676533"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altLang="zh-CN" sz="2300" b="1" dirty="0">
                <a:latin typeface="Times New Roman" panose="02020603050405020304" pitchFamily="18" charset="0"/>
                <a:cs typeface="Times New Roman" panose="02020603050405020304" pitchFamily="18" charset="0"/>
              </a:rPr>
              <a:t>Challenge 2: complicated features that combine spatial and temporal behavior</a:t>
            </a:r>
            <a:endParaRPr lang="zh-CN" altLang="en-US" sz="23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9CA85FC6-BEF2-4662-9DAB-A36AF4F5DA28}"/>
              </a:ext>
            </a:extLst>
          </p:cNvPr>
          <p:cNvSpPr/>
          <p:nvPr/>
        </p:nvSpPr>
        <p:spPr>
          <a:xfrm>
            <a:off x="9404033" y="1300609"/>
            <a:ext cx="2515364"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altLang="zh-CN" dirty="0">
                <a:latin typeface="Times New Roman" panose="02020603050405020304" pitchFamily="18" charset="0"/>
                <a:cs typeface="Times New Roman" panose="02020603050405020304" pitchFamily="18" charset="0"/>
              </a:rPr>
              <a:t>simple features like external IP addresses that IoT devices contact are not reliable due to CDN </a:t>
            </a:r>
          </a:p>
        </p:txBody>
      </p:sp>
    </p:spTree>
    <p:custDataLst>
      <p:tags r:id="rId1"/>
    </p:custDataLst>
    <p:extLst>
      <p:ext uri="{BB962C8B-B14F-4D97-AF65-F5344CB8AC3E}">
        <p14:creationId xmlns:p14="http://schemas.microsoft.com/office/powerpoint/2010/main" val="142216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animBg="1"/>
      <p:bldP spid="43" grpId="0" animBg="1"/>
      <p:bldP spid="44" grpId="0" animBg="1"/>
      <p:bldP spid="4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p:cNvSpPr txBox="1">
            <a:spLocks/>
          </p:cNvSpPr>
          <p:nvPr/>
        </p:nvSpPr>
        <p:spPr>
          <a:xfrm>
            <a:off x="984115" y="6083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Outline</a:t>
            </a:r>
            <a:endParaRPr kumimoji="0" lang="zh-CN"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矩形 6"/>
          <p:cNvSpPr/>
          <p:nvPr/>
        </p:nvSpPr>
        <p:spPr>
          <a:xfrm>
            <a:off x="1541940" y="2003912"/>
            <a:ext cx="8186259" cy="378565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Background and Problem Description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Understanding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IoT</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Traffic</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System Design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Evaluation</a:t>
            </a:r>
          </a:p>
          <a:p>
            <a:pPr marL="342900" lvl="0" indent="-342900">
              <a:lnSpc>
                <a:spcPct val="150000"/>
              </a:lnSpc>
              <a:buFont typeface="Wingdings" panose="05000000000000000000" pitchFamily="2" charset="2"/>
              <a:buChar char="p"/>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Summary</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4380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94275" y="593857"/>
            <a:ext cx="10515600" cy="1325563"/>
          </a:xfrm>
        </p:spPr>
        <p:txBody>
          <a:bodyPr/>
          <a:lstStyle/>
          <a:p>
            <a:r>
              <a:rPr lang="en-US" altLang="zh-CN" dirty="0">
                <a:latin typeface="Times New Roman" panose="02020603050405020304" pitchFamily="18" charset="0"/>
                <a:cs typeface="Times New Roman" panose="02020603050405020304" pitchFamily="18" charset="0"/>
              </a:rPr>
              <a:t>IoT Trafﬁc Characteristics </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792479" y="5958116"/>
            <a:ext cx="1129651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Sankey diagram of Amazon echo trafﬁc. Bars from left to right represent device name, WAN or LAN, protocol, server IP address, and port. “None” means that the protocol ICMP has no port.</a:t>
            </a:r>
          </a:p>
        </p:txBody>
      </p:sp>
      <p:pic>
        <p:nvPicPr>
          <p:cNvPr id="6" name="图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8134" y="1072920"/>
            <a:ext cx="9131821" cy="5071814"/>
          </a:xfrm>
          <a:prstGeom prst="rect">
            <a:avLst/>
          </a:prstGeom>
        </p:spPr>
      </p:pic>
    </p:spTree>
    <p:extLst>
      <p:ext uri="{BB962C8B-B14F-4D97-AF65-F5344CB8AC3E}">
        <p14:creationId xmlns:p14="http://schemas.microsoft.com/office/powerpoint/2010/main" val="97025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84115" y="608317"/>
            <a:ext cx="10515600" cy="1325563"/>
          </a:xfrm>
        </p:spPr>
        <p:txBody>
          <a:bodyPr/>
          <a:lstStyle/>
          <a:p>
            <a:r>
              <a:rPr lang="en-US" altLang="zh-CN" dirty="0">
                <a:latin typeface="Times New Roman" panose="02020603050405020304" pitchFamily="18" charset="0"/>
                <a:cs typeface="Times New Roman" panose="02020603050405020304" pitchFamily="18" charset="0"/>
              </a:rPr>
              <a:t>Understanding IoT Devices</a:t>
            </a:r>
            <a:endParaRPr lang="zh-CN" altLang="en-US"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25380" y="2105505"/>
            <a:ext cx="3645580" cy="1938992"/>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Three states of IoT devices:</a:t>
            </a:r>
          </a:p>
          <a:p>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Initialization</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Idle</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Active</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330" y="1872920"/>
            <a:ext cx="7759937" cy="4649750"/>
          </a:xfrm>
          <a:prstGeom prst="rect">
            <a:avLst/>
          </a:prstGeom>
        </p:spPr>
      </p:pic>
    </p:spTree>
    <p:extLst>
      <p:ext uri="{BB962C8B-B14F-4D97-AF65-F5344CB8AC3E}">
        <p14:creationId xmlns:p14="http://schemas.microsoft.com/office/powerpoint/2010/main" val="760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8"/>
</p:tagLst>
</file>

<file path=ppt/tags/tag2.xml><?xml version="1.0" encoding="utf-8"?>
<p:tagLst xmlns:a="http://schemas.openxmlformats.org/drawingml/2006/main" xmlns:r="http://schemas.openxmlformats.org/officeDocument/2006/relationships" xmlns:p="http://schemas.openxmlformats.org/presentationml/2006/main">
  <p:tag name="TIMING" val="|91.4|81.6"/>
</p:tagLst>
</file>

<file path=ppt/tags/tag3.xml><?xml version="1.0" encoding="utf-8"?>
<p:tagLst xmlns:a="http://schemas.openxmlformats.org/drawingml/2006/main" xmlns:r="http://schemas.openxmlformats.org/officeDocument/2006/relationships" xmlns:p="http://schemas.openxmlformats.org/presentationml/2006/main">
  <p:tag name="TIMING" val="|37|0.9|115.8"/>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2137</Words>
  <Application>Microsoft Office PowerPoint</Application>
  <PresentationFormat>宽屏</PresentationFormat>
  <Paragraphs>299</Paragraphs>
  <Slides>35</Slides>
  <Notes>30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35</vt:i4>
      </vt:variant>
    </vt:vector>
  </HeadingPairs>
  <TitlesOfParts>
    <vt:vector size="41" baseType="lpstr">
      <vt:lpstr>等线</vt:lpstr>
      <vt:lpstr>等线 Light</vt:lpstr>
      <vt:lpstr>Arial</vt:lpstr>
      <vt:lpstr>Times New Roman</vt:lpstr>
      <vt:lpstr>Wingdings</vt:lpstr>
      <vt:lpstr>Office 主题​​</vt:lpstr>
      <vt:lpstr>PowerPoint 演示文稿</vt:lpstr>
      <vt:lpstr>PowerPoint 演示文稿</vt:lpstr>
      <vt:lpstr>PowerPoint 演示文稿</vt:lpstr>
      <vt:lpstr>Two Approaches to IoT Detection</vt:lpstr>
      <vt:lpstr>Research Questions</vt:lpstr>
      <vt:lpstr>Challenges of Passively Fingerprinting</vt:lpstr>
      <vt:lpstr>PowerPoint 演示文稿</vt:lpstr>
      <vt:lpstr>IoT Trafﬁc Characteristics </vt:lpstr>
      <vt:lpstr>Understanding IoT Devices</vt:lpstr>
      <vt:lpstr>Understanding IoT Devices</vt:lpstr>
      <vt:lpstr>PowerPoint 演示文稿</vt:lpstr>
      <vt:lpstr>PowerPoint 演示文稿</vt:lpstr>
      <vt:lpstr>Generating Sequence Profile (SP) </vt:lpstr>
      <vt:lpstr>Generating Sequence Profile (SP) </vt:lpstr>
      <vt:lpstr>Packet Vectorization</vt:lpstr>
      <vt:lpstr>Generating Sequence Profile (SP) </vt:lpstr>
      <vt:lpstr>Generating Sequence Profile (SP) </vt:lpstr>
      <vt:lpstr>Packet Burst Extraction</vt:lpstr>
      <vt:lpstr>Generating Sequence Profile (SP) </vt:lpstr>
      <vt:lpstr>Generating Sequence Profile (SP) </vt:lpstr>
      <vt:lpstr>Generating Sequence Profile (SP) </vt:lpstr>
      <vt:lpstr>Generating Sequence Profile (SP)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90415</dc:creator>
  <cp:lastModifiedBy>90415</cp:lastModifiedBy>
  <cp:revision>380</cp:revision>
  <dcterms:created xsi:type="dcterms:W3CDTF">2020-04-20T06:00:55Z</dcterms:created>
  <dcterms:modified xsi:type="dcterms:W3CDTF">2020-05-07T03:26:47Z</dcterms:modified>
</cp:coreProperties>
</file>